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23"/>
  </p:notesMasterIdLst>
  <p:sldIdLst>
    <p:sldId id="368" r:id="rId3"/>
    <p:sldId id="432" r:id="rId4"/>
    <p:sldId id="487" r:id="rId5"/>
    <p:sldId id="493" r:id="rId6"/>
    <p:sldId id="516" r:id="rId7"/>
    <p:sldId id="495" r:id="rId8"/>
    <p:sldId id="513" r:id="rId9"/>
    <p:sldId id="488" r:id="rId10"/>
    <p:sldId id="494" r:id="rId11"/>
    <p:sldId id="517" r:id="rId12"/>
    <p:sldId id="497" r:id="rId13"/>
    <p:sldId id="515" r:id="rId14"/>
    <p:sldId id="502" r:id="rId15"/>
    <p:sldId id="505" r:id="rId16"/>
    <p:sldId id="503" r:id="rId17"/>
    <p:sldId id="504" r:id="rId18"/>
    <p:sldId id="509" r:id="rId19"/>
    <p:sldId id="508" r:id="rId20"/>
    <p:sldId id="507" r:id="rId21"/>
    <p:sldId id="469" r:id="rId22"/>
  </p:sldIdLst>
  <p:sldSz cx="12192000" cy="6858000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БАА" initials="БАА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C64"/>
    <a:srgbClr val="2D7BC1"/>
    <a:srgbClr val="FFFFFF"/>
    <a:srgbClr val="909090"/>
    <a:srgbClr val="5A5656"/>
    <a:srgbClr val="FFC305"/>
    <a:srgbClr val="DE6614"/>
    <a:srgbClr val="CC6600"/>
    <a:srgbClr val="E8EEF8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901" autoAdjust="0"/>
  </p:normalViewPr>
  <p:slideViewPr>
    <p:cSldViewPr snapToGrid="0">
      <p:cViewPr varScale="1">
        <p:scale>
          <a:sx n="55" d="100"/>
          <a:sy n="55" d="100"/>
        </p:scale>
        <p:origin x="-114" y="-1488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4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66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8888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Лист1!$A$2:$A$5</c:f>
              <c:strCache>
                <c:ptCount val="4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0.13450983526140742</c:v>
                </c:pt>
                <c:pt idx="1">
                  <c:v>0.68220744794328492</c:v>
                </c:pt>
                <c:pt idx="2">
                  <c:v>6.2861844779900547E-2</c:v>
                </c:pt>
                <c:pt idx="3">
                  <c:v>0.1204208720154071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Лист1!$A$2:$A$5</c:f>
              <c:strCache>
                <c:ptCount val="4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0.13435779802987416</c:v>
                </c:pt>
                <c:pt idx="1">
                  <c:v>0.68006956499549209</c:v>
                </c:pt>
                <c:pt idx="2">
                  <c:v>6.1348922997411369E-2</c:v>
                </c:pt>
                <c:pt idx="3">
                  <c:v>0.12422371397722226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Лист1!$A$2:$A$5</c:f>
              <c:strCache>
                <c:ptCount val="4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0.12363422174124751</c:v>
                </c:pt>
                <c:pt idx="1">
                  <c:v>0.79129389182780507</c:v>
                </c:pt>
                <c:pt idx="2">
                  <c:v>6.9069358760492486E-2</c:v>
                </c:pt>
                <c:pt idx="3">
                  <c:v>1.6002527670454899E-2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Лист1!$A$2:$A$5</c:f>
              <c:strCache>
                <c:ptCount val="4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0.0%</c:formatCode>
                <c:ptCount val="4"/>
                <c:pt idx="0">
                  <c:v>0.18084259017787427</c:v>
                </c:pt>
                <c:pt idx="1">
                  <c:v>0.72839297529189351</c:v>
                </c:pt>
                <c:pt idx="2">
                  <c:v>6.3654616307202247E-2</c:v>
                </c:pt>
                <c:pt idx="3">
                  <c:v>2.7109818223029981E-2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0.28128895814998567</c:v>
                </c:pt>
                <c:pt idx="1">
                  <c:v>0.62938551522288388</c:v>
                </c:pt>
                <c:pt idx="2">
                  <c:v>8.9325526627130503E-2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C0-43AD-8610-302542BB01CE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C0-43AD-8610-302542BB01CE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8C0-43AD-8610-302542BB01CE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8C0-43AD-8610-302542BB01CE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0.28128895814998567</c:v>
                </c:pt>
                <c:pt idx="1">
                  <c:v>0.62938551522288388</c:v>
                </c:pt>
                <c:pt idx="2">
                  <c:v>8.9325526627130503E-2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8C0-43AD-8610-302542BB0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EB6-4A96-B625-A3B0CD1DCD98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EB6-4A96-B625-A3B0CD1DCD98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EB6-4A96-B625-A3B0CD1DCD98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EB6-4A96-B625-A3B0CD1DCD98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0.33462744839101827</c:v>
                </c:pt>
                <c:pt idx="1">
                  <c:v>0.58104198256818496</c:v>
                </c:pt>
                <c:pt idx="2">
                  <c:v>8.4330569040796777E-2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CEB6-4A96-B625-A3B0CD1DCD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911747644480547E-2"/>
          <c:y val="7.0729657255161602E-2"/>
          <c:w val="0.83764768990274419"/>
          <c:h val="0.947296701837409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"/>
          <c:dPt>
            <c:idx val="0"/>
            <c:bubble3D val="0"/>
            <c:explosion val="0"/>
            <c:spPr>
              <a:solidFill>
                <a:schemeClr val="accent4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8C0-43AD-8610-302542BB01CE}"/>
              </c:ext>
            </c:extLst>
          </c:dPt>
          <c:dPt>
            <c:idx val="1"/>
            <c:bubble3D val="0"/>
            <c:explosion val="0"/>
            <c:spPr>
              <a:solidFill>
                <a:schemeClr val="accent1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8C0-43AD-8610-302542BB01CE}"/>
              </c:ext>
            </c:extLst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8C0-43AD-8610-302542BB01CE}"/>
              </c:ext>
            </c:extLst>
          </c:dPt>
          <c:dPt>
            <c:idx val="3"/>
            <c:bubble3D val="0"/>
            <c:explosion val="0"/>
            <c:spPr>
              <a:solidFill>
                <a:srgbClr val="92D050"/>
              </a:solidFill>
              <a:ln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8C0-43AD-8610-302542BB01CE}"/>
              </c:ext>
            </c:extLst>
          </c:dPt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бюджет автономного округа</c:v>
                </c:pt>
                <c:pt idx="2">
                  <c:v>бюджеты муниципальных образований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0.28128895814998567</c:v>
                </c:pt>
                <c:pt idx="1">
                  <c:v>0.62938551522288388</c:v>
                </c:pt>
                <c:pt idx="2">
                  <c:v>8.9325526627130503E-2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8C0-43AD-8610-302542BB0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45"/>
        <c:holeSize val="70"/>
      </c:doughnut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7" y="6"/>
            <a:ext cx="2945659" cy="498215"/>
          </a:xfrm>
          <a:prstGeom prst="rect">
            <a:avLst/>
          </a:prstGeom>
        </p:spPr>
        <p:txBody>
          <a:bodyPr vert="horz" lIns="91226" tIns="45614" rIns="91226" bIns="456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1" y="6"/>
            <a:ext cx="2945659" cy="498215"/>
          </a:xfrm>
          <a:prstGeom prst="rect">
            <a:avLst/>
          </a:prstGeom>
        </p:spPr>
        <p:txBody>
          <a:bodyPr vert="horz" lIns="91226" tIns="45614" rIns="91226" bIns="45614" rtlCol="0"/>
          <a:lstStyle>
            <a:lvl1pPr algn="r">
              <a:defRPr sz="1200"/>
            </a:lvl1pPr>
          </a:lstStyle>
          <a:p>
            <a:fld id="{60945FA3-547D-4F4D-8A54-1B6E6D1355E4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26" tIns="45614" rIns="91226" bIns="456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8725"/>
            <a:ext cx="5438140" cy="3909865"/>
          </a:xfrm>
          <a:prstGeom prst="rect">
            <a:avLst/>
          </a:prstGeom>
        </p:spPr>
        <p:txBody>
          <a:bodyPr vert="horz" lIns="91226" tIns="45614" rIns="91226" bIns="4561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7" y="9431601"/>
            <a:ext cx="2945659" cy="498214"/>
          </a:xfrm>
          <a:prstGeom prst="rect">
            <a:avLst/>
          </a:prstGeom>
        </p:spPr>
        <p:txBody>
          <a:bodyPr vert="horz" lIns="91226" tIns="45614" rIns="91226" bIns="456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1" y="9431601"/>
            <a:ext cx="2945659" cy="498214"/>
          </a:xfrm>
          <a:prstGeom prst="rect">
            <a:avLst/>
          </a:prstGeom>
        </p:spPr>
        <p:txBody>
          <a:bodyPr vert="horz" lIns="91226" tIns="45614" rIns="91226" bIns="45614" rtlCol="0" anchor="b"/>
          <a:lstStyle>
            <a:lvl1pPr algn="r">
              <a:defRPr sz="1200"/>
            </a:lvl1pPr>
          </a:lstStyle>
          <a:p>
            <a:fld id="{23BCDE91-7608-4489-95D8-70AF8DCC31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76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909CE-68E8-4976-A30D-39E5B6B36F6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1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CDE91-7608-4489-95D8-70AF8DCC319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37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043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164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8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83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52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868368-C561-4832-85AA-8D526A38A35C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2559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909CE-68E8-4976-A30D-39E5B6B36F6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19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41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37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243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81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800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700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49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863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869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66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233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724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116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42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31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2372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52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03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880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02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37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679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32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A1BEB-67EF-4904-BFC7-368C6AB93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17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573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chart" Target="../charts/chart6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chart" Target="../charts/chart8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8665" y="1850050"/>
            <a:ext cx="10737649" cy="2062103"/>
          </a:xfr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Об </a:t>
            </a:r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итогах </a:t>
            </a: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реализации</a:t>
            </a:r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государственной программы </a:t>
            </a:r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Ханты-Мансийского автономного округа - Югры</a:t>
            </a:r>
            <a:r>
              <a:rPr lang="ru-RU" sz="3200" b="1" dirty="0">
                <a:solidFill>
                  <a:srgbClr val="0070C0"/>
                </a:solidFill>
                <a:latin typeface="PermianSansTypeface"/>
                <a:cs typeface="PermianSansTypeface"/>
              </a:rPr>
              <a:t/>
            </a:r>
            <a:br>
              <a:rPr lang="ru-RU" sz="3200" b="1" dirty="0">
                <a:solidFill>
                  <a:srgbClr val="0070C0"/>
                </a:solidFill>
                <a:latin typeface="PermianSansTypeface"/>
                <a:cs typeface="PermianSansTypeface"/>
              </a:rPr>
            </a:br>
            <a:endParaRPr lang="en-US" sz="32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865685" y="5090299"/>
            <a:ext cx="10460630" cy="15651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pic>
        <p:nvPicPr>
          <p:cNvPr id="7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733" y="605631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2333648" y="5115845"/>
            <a:ext cx="7781902" cy="8616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8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Департамент </a:t>
            </a:r>
            <a:r>
              <a:rPr lang="ru-RU" sz="18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строительства и жилищно-коммунального комплекса</a:t>
            </a:r>
            <a:endParaRPr lang="ru-RU" sz="180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  <a:p>
            <a:pPr>
              <a:lnSpc>
                <a:spcPct val="100000"/>
              </a:lnSpc>
            </a:pPr>
            <a:r>
              <a:rPr lang="ru-RU" sz="18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Ханты-Мансийского автономного округа – Югры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https</a:t>
            </a:r>
            <a:r>
              <a:rPr lang="en-US" sz="18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://www.ds.admhmao.ru</a:t>
            </a:r>
            <a:endParaRPr lang="ru-RU" sz="180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1</a:t>
            </a:fld>
            <a:endParaRPr lang="ru-RU"/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1118058" y="3509400"/>
            <a:ext cx="10031499" cy="82846"/>
            <a:chOff x="947650" y="2761322"/>
            <a:chExt cx="10031499" cy="82846"/>
          </a:xfrm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61322"/>
              <a:ext cx="10031498" cy="4571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Franklin Gothic Medium" panose="020B0603020102020204" pitchFamily="34" charset="0"/>
              </a:endParaRPr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0" y="2798449"/>
              <a:ext cx="10031499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Franklin Gothic Medium" panose="020B0603020102020204" pitchFamily="34" charset="0"/>
              </a:endParaRPr>
            </a:p>
          </p:txBody>
        </p:sp>
      </p:grp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851" y="743551"/>
            <a:ext cx="3447498" cy="966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69933" y="3645713"/>
            <a:ext cx="687156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жилищной сферы</a:t>
            </a: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»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з</a:t>
            </a:r>
            <a:r>
              <a:rPr lang="ru-RU" sz="32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а 2022 год и 10 месяцев 2023 года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3395" y="6020091"/>
            <a:ext cx="110452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203864"/>
                </a:solidFill>
                <a:latin typeface="Franklin Gothic Medium"/>
              </a:rPr>
              <a:t>2023</a:t>
            </a:r>
            <a:endParaRPr lang="ru-RU" sz="2000" dirty="0">
              <a:solidFill>
                <a:srgbClr val="203864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52726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4000" y="1619538"/>
            <a:ext cx="4362450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Внесение изменений в схему территориального планирования Ханты-Мансийского автономного округа - Югры и нормативы градостроительного проектирования Ханты-Мансийского автономного округа - Югры</a:t>
            </a:r>
          </a:p>
        </p:txBody>
      </p:sp>
      <p:sp>
        <p:nvSpPr>
          <p:cNvPr id="66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2081565" y="922994"/>
            <a:ext cx="380488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мероприятия:</a:t>
            </a:r>
            <a:endParaRPr lang="ru-RU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4000" y="2533616"/>
            <a:ext cx="4362451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endParaRPr lang="ru-RU" sz="1200" dirty="0">
              <a:solidFill>
                <a:srgbClr val="00206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Сопровождение и развитие региональных информационных систем в области градостроительства и жилищной сферы</a:t>
            </a: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73" name="Picture 4" descr="https://socialmediamagnet.net/wp-content/uploads/Sylabus-Icon-e154531555657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22994"/>
            <a:ext cx="570331" cy="56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Группа 39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1524000" y="796943"/>
            <a:ext cx="9144000" cy="9730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3" name="Прямоугольник 42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4001" y="3835896"/>
            <a:ext cx="4362448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1200" dirty="0">
              <a:solidFill>
                <a:srgbClr val="00206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err="1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Цифровизация</a:t>
            </a:r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строительной отрасли</a:t>
            </a: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723" y="1069302"/>
            <a:ext cx="552944" cy="463336"/>
          </a:xfrm>
          <a:prstGeom prst="rect">
            <a:avLst/>
          </a:prstGeom>
        </p:spPr>
      </p:pic>
      <p:sp>
        <p:nvSpPr>
          <p:cNvPr id="57" name="Прямоугольник 56"/>
          <p:cNvSpPr/>
          <p:nvPr/>
        </p:nvSpPr>
        <p:spPr bwMode="auto">
          <a:xfrm>
            <a:off x="1524000" y="23684"/>
            <a:ext cx="9166560" cy="8113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18000" rIns="97718" bIns="1800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Подпрограмма  «Содействие развитию  жилищного строительства» </a:t>
            </a: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2023 </a:t>
            </a:r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год </a:t>
            </a:r>
            <a:endParaRPr lang="ru-RU" b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7015920" y="1116304"/>
            <a:ext cx="263373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результаты: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4000" y="4558791"/>
            <a:ext cx="4362447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Предоставление субсидии </a:t>
            </a:r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муниципальным образованиям для </a:t>
            </a:r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реализации полномочий в области градостроительной деятельности, строительства и жилищных </a:t>
            </a:r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отношений</a:t>
            </a: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1725" y="1619537"/>
            <a:ext cx="4508835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Актуализация схемы территориального планирования автономного округа, в части региональных и федеральных объектов социальной, инженерной и транспортной инфраструктуры</a:t>
            </a:r>
          </a:p>
        </p:txBody>
      </p:sp>
      <p:sp>
        <p:nvSpPr>
          <p:cNvPr id="32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1725" y="2532497"/>
            <a:ext cx="448627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lvl="0"/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Совершенствование информационных систем:</a:t>
            </a:r>
          </a:p>
          <a:p>
            <a:pPr lvl="0"/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1. Государственная информационная система обеспечения градостроительной деятельности автономного округа;</a:t>
            </a:r>
          </a:p>
          <a:p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2. Автоматизированная информационная система учета граждан, нуждающихся в получении государственной поддержки в жилищной сфере автономного округа</a:t>
            </a:r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1726" y="3837070"/>
            <a:ext cx="4486274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lvl="0"/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Внедрение в проектировании и строительстве объектов капитального строительства объемного моделирования (3D-моделирование, BIM-технологии) </a:t>
            </a:r>
          </a:p>
        </p:txBody>
      </p:sp>
      <p:sp>
        <p:nvSpPr>
          <p:cNvPr id="34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1723" y="4557503"/>
            <a:ext cx="448627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lvl="0"/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Создание условий для развития территорий и улучшения качества жизни населения, в том числе развития жилищного строительства и улучшения жилищных условий отдельных категорий граждан</a:t>
            </a:r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5327" y="5538801"/>
            <a:ext cx="4362448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kern="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Стимулирование </a:t>
            </a:r>
            <a:r>
              <a:rPr lang="ru-RU" sz="1200" kern="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программ развития жилищного строительства (строительство (реконструкция) объектов водоснабжения, водоотведения и (или) теплоснабжения, автомобильных дорог общего пользования местного значения</a:t>
            </a:r>
            <a:r>
              <a:rPr lang="ru-RU" sz="1200" kern="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)</a:t>
            </a:r>
          </a:p>
          <a:p>
            <a:pPr algn="ctr"/>
            <a:endParaRPr lang="ru-RU" sz="1200" kern="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1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3052" y="5540400"/>
            <a:ext cx="448627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Строительство дорог в  г. Нижневартовске</a:t>
            </a:r>
          </a:p>
          <a:p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- «Улица Первопоселенцев от улицы Северной до улицы Нововартовской;</a:t>
            </a:r>
            <a:endParaRPr lang="ru-RU" sz="1200" dirty="0">
              <a:solidFill>
                <a:srgbClr val="203864"/>
              </a:solidFill>
              <a:latin typeface="Times New Roman"/>
              <a:ea typeface="Times New Roman"/>
            </a:endParaRPr>
          </a:p>
          <a:p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- «Улица Северная от улицы Интернациональной до улицы Первопоселенцев. Улица Героев Самотлора от улицы №21 до улицы Северной</a:t>
            </a:r>
            <a:r>
              <a:rPr lang="ru-RU" sz="1200" dirty="0" smtClean="0">
                <a:solidFill>
                  <a:srgbClr val="203864"/>
                </a:solidFill>
                <a:latin typeface="Franklin Gothic Medium"/>
              </a:rPr>
              <a:t>».</a:t>
            </a:r>
            <a:endParaRPr lang="ru-RU" sz="1200" dirty="0">
              <a:solidFill>
                <a:srgbClr val="203864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6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96302" y="87291"/>
            <a:ext cx="8931792" cy="7187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Подпрограмма  «Содействие развитию  жилищного строительства» </a:t>
            </a: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2023 год </a:t>
            </a:r>
            <a:endParaRPr lang="ru-RU" b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666750" y="8151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4463196" y="2761710"/>
            <a:ext cx="3076925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cxnSp>
        <p:nvCxnSpPr>
          <p:cNvPr id="110" name="Прямая со стрелкой 109">
            <a:extLst>
              <a:ext uri="{FF2B5EF4-FFF2-40B4-BE49-F238E27FC236}">
                <a16:creationId xmlns:a16="http://schemas.microsoft.com/office/drawing/2014/main" xmlns="" id="{5E4EE0F1-3DB9-4EA9-B4F3-1466D68A4B6C}"/>
              </a:ext>
            </a:extLst>
          </p:cNvPr>
          <p:cNvCxnSpPr/>
          <p:nvPr/>
        </p:nvCxnSpPr>
        <p:spPr>
          <a:xfrm>
            <a:off x="6103307" y="1064180"/>
            <a:ext cx="0" cy="2103492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270923" y="1051200"/>
            <a:ext cx="39508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</a:t>
            </a:r>
            <a:r>
              <a:rPr lang="ru-RU" sz="140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проект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«Жилье»</a:t>
            </a: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(срок </a:t>
            </a:r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реализации 01.01.2019 – 31.12.2024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)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54134" y="1662658"/>
            <a:ext cx="56475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и ЖКК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Югры, Депдорхоз и транспорта Югры,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городской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округ Югорск Ханты-Мансийского автономного округа – Югры («Стимул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»), строительство автомобильной дороги в </a:t>
            </a:r>
            <a:r>
              <a:rPr lang="ru-RU" sz="1200" dirty="0" err="1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г.Югорске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- «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город Югорск Улица Магистральная в городе </a:t>
            </a:r>
            <a:r>
              <a:rPr lang="ru-RU" sz="1200" dirty="0" err="1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Югорске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204848" y="1051818"/>
            <a:ext cx="5533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проект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фонда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(срок реализации 01.01.2019 – 31.12.2024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)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258042" y="2093545"/>
            <a:ext cx="55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 ЖКК Югры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 органы местного самоуправления Ханты-Мансийского автономного округа - Югры</a:t>
            </a:r>
            <a:endParaRPr lang="ru-RU" sz="12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4134" y="6230409"/>
            <a:ext cx="115567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*Плановые значения показателей указаны в соответствии с соглашением, заключенным с Минстроем России о реализации регионального проекта «Жилье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»</a:t>
            </a:r>
          </a:p>
          <a:p>
            <a:pPr algn="just"/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**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 Плановые значения показателей указаны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в соответствии с постановлением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Правительства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автономного округа от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01.04.2019 N 104-п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«Об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адресной программе Ханты-Мансийского автономного округа - Югры по переселению граждан из аварийного жилищного фонда на 2019 - 2025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годы» (в ред. от 10.03.2023) </a:t>
            </a:r>
            <a:endParaRPr lang="ru-RU" sz="1000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109" y="234384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6258042" y="3300887"/>
            <a:ext cx="5492299" cy="23418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ru-RU" dirty="0">
                <a:solidFill>
                  <a:srgbClr val="203864"/>
                </a:solidFill>
                <a:latin typeface="Franklin Gothic Medium"/>
              </a:rPr>
              <a:t>Расселение 1002 многоквартирных домов общей площадью жилых помещений 415,7 тыс. кв. метров, в которых проживают 28,815 тыс. чел.**</a:t>
            </a:r>
            <a:br>
              <a:rPr lang="ru-RU" dirty="0">
                <a:solidFill>
                  <a:srgbClr val="203864"/>
                </a:solidFill>
                <a:latin typeface="Franklin Gothic Medium"/>
              </a:rPr>
            </a:br>
            <a:endParaRPr lang="ru-RU" dirty="0">
              <a:solidFill>
                <a:srgbClr val="203864"/>
              </a:solidFill>
              <a:latin typeface="Franklin Gothic Medium"/>
            </a:endParaRPr>
          </a:p>
          <a:p>
            <a:pPr lvl="0" algn="just"/>
            <a:r>
              <a:rPr lang="ru-RU" dirty="0">
                <a:solidFill>
                  <a:srgbClr val="203864"/>
                </a:solidFill>
                <a:latin typeface="Franklin Gothic Medium"/>
              </a:rPr>
              <a:t>План расселения аварийного жилищного фонда в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2019-2023 составляет 308,75 </a:t>
            </a:r>
            <a:r>
              <a:rPr lang="ru-RU" dirty="0" err="1">
                <a:solidFill>
                  <a:srgbClr val="203864"/>
                </a:solidFill>
                <a:latin typeface="Franklin Gothic Medium"/>
              </a:rPr>
              <a:t>тыс.кв.м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..</a:t>
            </a:r>
          </a:p>
          <a:p>
            <a:pPr lvl="0" algn="just"/>
            <a:r>
              <a:rPr lang="ru-RU" dirty="0">
                <a:solidFill>
                  <a:srgbClr val="203864"/>
                </a:solidFill>
                <a:latin typeface="Franklin Gothic Medium"/>
              </a:rPr>
              <a:t>Факт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расселения в 2019-2023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годах (на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01.11.)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составил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384,095 </a:t>
            </a:r>
            <a:r>
              <a:rPr lang="ru-RU" dirty="0" err="1">
                <a:solidFill>
                  <a:srgbClr val="203864"/>
                </a:solidFill>
                <a:latin typeface="Franklin Gothic Medium"/>
              </a:rPr>
              <a:t>тыс.кв.м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119" y="103394"/>
            <a:ext cx="909906" cy="693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Скругленный прямоугольник 45"/>
          <p:cNvSpPr/>
          <p:nvPr/>
        </p:nvSpPr>
        <p:spPr>
          <a:xfrm>
            <a:off x="500214" y="3308166"/>
            <a:ext cx="5492299" cy="20347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Объем жилищного строительства на территории Югры в размере 5,3 млн. кв. м.*, в том числе в 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2019-2023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годах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4,325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млн.кв.м.*</a:t>
            </a:r>
          </a:p>
          <a:p>
            <a:pPr>
              <a:spcAft>
                <a:spcPts val="0"/>
              </a:spcAft>
            </a:pPr>
            <a:endParaRPr lang="ru-RU" dirty="0">
              <a:solidFill>
                <a:srgbClr val="203864"/>
              </a:solidFill>
              <a:latin typeface="Franklin Gothic Medium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Фактически в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2019-2023 годах (на 01.10.) введено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в эксплуатацию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4,229 </a:t>
            </a:r>
            <a:r>
              <a:rPr lang="ru-RU" dirty="0" err="1">
                <a:solidFill>
                  <a:srgbClr val="203864"/>
                </a:solidFill>
                <a:latin typeface="Franklin Gothic Medium"/>
              </a:rPr>
              <a:t>млн.кв.м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. объектов жилищного строительства</a:t>
            </a:r>
          </a:p>
        </p:txBody>
      </p:sp>
    </p:spTree>
    <p:extLst>
      <p:ext uri="{BB962C8B-B14F-4D97-AF65-F5344CB8AC3E}">
        <p14:creationId xmlns:p14="http://schemas.microsoft.com/office/powerpoint/2010/main" val="102280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978629" y="1011603"/>
            <a:ext cx="459089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мероприятия:</a:t>
            </a:r>
            <a:endParaRPr lang="ru-RU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5594" y="3017230"/>
            <a:ext cx="8686806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жильем молодых семей государственной программы Российской Федерации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«Обеспечение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доступным и комфортным жильем и коммунальными услугами граждан Российской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Федерации»</a:t>
            </a:r>
            <a:endParaRPr lang="ru-RU" sz="14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73" name="Picture 4" descr="https://socialmediamagnet.net/wp-content/uploads/Sylabus-Icon-e154531555657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0" y="990003"/>
            <a:ext cx="760441" cy="5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Группа 39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422249" y="821678"/>
            <a:ext cx="10257000" cy="12482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119" y="1098000"/>
            <a:ext cx="486809" cy="468000"/>
          </a:xfrm>
          <a:prstGeom prst="rect">
            <a:avLst/>
          </a:prstGeom>
        </p:spPr>
      </p:pic>
      <p:sp>
        <p:nvSpPr>
          <p:cNvPr id="57" name="Прямоугольник 56"/>
          <p:cNvSpPr/>
          <p:nvPr/>
        </p:nvSpPr>
        <p:spPr bwMode="auto">
          <a:xfrm>
            <a:off x="374097" y="94179"/>
            <a:ext cx="10379628" cy="7698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Подпрограмма 2 «Создание условий для обеспечения жилыми помещениями граждан» </a:t>
            </a: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2023 год</a:t>
            </a:r>
            <a:endParaRPr lang="ru-RU" b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7113302" y="1032751"/>
            <a:ext cx="386724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результаты за 10 месяцев 2023 года:</a:t>
            </a:r>
            <a:endParaRPr lang="ru-RU" b="1" dirty="0">
              <a:solidFill>
                <a:srgbClr val="FF000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9517003" y="3016545"/>
            <a:ext cx="1788293" cy="5220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129/126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2249" y="6529361"/>
            <a:ext cx="11300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в том числе 2 ветерана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Великой Отечественной войны за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счет средств 2022 года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59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81" y="2286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48265" y="2176661"/>
            <a:ext cx="8695243" cy="794239"/>
            <a:chOff x="350475" y="2290961"/>
            <a:chExt cx="8695243" cy="794239"/>
          </a:xfrm>
        </p:grpSpPr>
        <p:sp>
          <p:nvSpPr>
            <p:cNvPr id="62" name="Прямоугольник 19">
              <a:extLst>
                <a:ext uri="{FF2B5EF4-FFF2-40B4-BE49-F238E27FC236}">
                  <a16:creationId xmlns:a16="http://schemas.microsoft.com/office/drawing/2014/main" xmlns="" id="{C27722AB-82D5-40EC-848C-28633ACC9DC1}"/>
                </a:ext>
              </a:extLst>
            </p:cNvPr>
            <p:cNvSpPr/>
            <p:nvPr/>
          </p:nvSpPr>
          <p:spPr>
            <a:xfrm>
              <a:off x="350475" y="2290961"/>
              <a:ext cx="8695243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ветераны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Великой Отечественной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войны</a:t>
              </a:r>
            </a:p>
          </p:txBody>
        </p:sp>
        <p:sp>
          <p:nvSpPr>
            <p:cNvPr id="60" name="Прямоугольник 19">
              <a:extLst>
                <a:ext uri="{FF2B5EF4-FFF2-40B4-BE49-F238E27FC236}">
                  <a16:creationId xmlns:a16="http://schemas.microsoft.com/office/drawing/2014/main" xmlns="" id="{C27722AB-82D5-40EC-848C-28633ACC9DC1}"/>
                </a:ext>
              </a:extLst>
            </p:cNvPr>
            <p:cNvSpPr/>
            <p:nvPr/>
          </p:nvSpPr>
          <p:spPr>
            <a:xfrm>
              <a:off x="350475" y="2566401"/>
              <a:ext cx="8686803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ветераны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боевых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действий</a:t>
              </a:r>
            </a:p>
          </p:txBody>
        </p:sp>
        <p:sp>
          <p:nvSpPr>
            <p:cNvPr id="63" name="Прямоугольник 19">
              <a:extLst>
                <a:ext uri="{FF2B5EF4-FFF2-40B4-BE49-F238E27FC236}">
                  <a16:creationId xmlns:a16="http://schemas.microsoft.com/office/drawing/2014/main" xmlns="" id="{C27722AB-82D5-40EC-848C-28633ACC9DC1}"/>
                </a:ext>
              </a:extLst>
            </p:cNvPr>
            <p:cNvSpPr/>
            <p:nvPr/>
          </p:nvSpPr>
          <p:spPr>
            <a:xfrm>
              <a:off x="354082" y="2808201"/>
              <a:ext cx="8686800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инвалиды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и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семьи, имеющие детей-инвалидов</a:t>
              </a:r>
            </a:p>
          </p:txBody>
        </p:sp>
      </p:grpSp>
      <p:sp>
        <p:nvSpPr>
          <p:cNvPr id="85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6682" y="1644899"/>
            <a:ext cx="868571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Улучшение жилищных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условий отдельных категорий граждан, вставших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на учет в качестве нуждающихся в жилых помещениях до 1 января 2005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года:</a:t>
            </a:r>
            <a:endParaRPr lang="ru-RU" sz="14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9518136" y="2693901"/>
            <a:ext cx="1789426" cy="2769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32/27</a:t>
            </a:r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9518136" y="2452102"/>
            <a:ext cx="1789426" cy="2418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64/53</a:t>
            </a:r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9518136" y="2176661"/>
            <a:ext cx="1789426" cy="27544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4*/4*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9517003" y="1644900"/>
            <a:ext cx="1789426" cy="5232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100/84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51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68" y="6171698"/>
            <a:ext cx="8685713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компенсации по ипотечным жилищным кредитам (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займам)</a:t>
            </a:r>
          </a:p>
        </p:txBody>
      </p:sp>
      <p:sp>
        <p:nvSpPr>
          <p:cNvPr id="5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75" y="3593342"/>
            <a:ext cx="8685718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Оказание государственной поддержки на улучшение жилищных условий отдельным категориям граждан:</a:t>
            </a:r>
          </a:p>
        </p:txBody>
      </p:sp>
      <p:sp>
        <p:nvSpPr>
          <p:cNvPr id="52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74" y="3912987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коренные малочисленные народы</a:t>
            </a:r>
            <a:r>
              <a:rPr lang="en-US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Севера</a:t>
            </a:r>
          </a:p>
        </p:txBody>
      </p:sp>
      <p:sp>
        <p:nvSpPr>
          <p:cNvPr id="54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70" y="4179601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семьи с 2-мя детьми</a:t>
            </a:r>
          </a:p>
        </p:txBody>
      </p:sp>
      <p:sp>
        <p:nvSpPr>
          <p:cNvPr id="55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69" y="4453855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многодетные семьи</a:t>
            </a:r>
          </a:p>
        </p:txBody>
      </p:sp>
      <p:sp>
        <p:nvSpPr>
          <p:cNvPr id="58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68" y="4731755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работники организаций ИТИ, медицинские работники, работники науки и образования, иные</a:t>
            </a:r>
            <a:endParaRPr lang="ru-RU" sz="900" dirty="0" smtClean="0">
              <a:solidFill>
                <a:srgbClr val="00B05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9525431" y="3595200"/>
            <a:ext cx="1779865" cy="3096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5</a:t>
            </a:r>
            <a:r>
              <a:rPr lang="en-US" sz="1400" dirty="0" smtClean="0">
                <a:solidFill>
                  <a:srgbClr val="2E75B6"/>
                </a:solidFill>
                <a:latin typeface="Franklin Gothic Medium" pitchFamily="34" charset="0"/>
              </a:rPr>
              <a:t>64</a:t>
            </a:r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/5</a:t>
            </a:r>
            <a:r>
              <a:rPr lang="en-US" sz="1400" dirty="0" smtClean="0">
                <a:solidFill>
                  <a:srgbClr val="2E75B6"/>
                </a:solidFill>
                <a:latin typeface="Franklin Gothic Medium" pitchFamily="34" charset="0"/>
              </a:rPr>
              <a:t>42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9525421" y="3919200"/>
            <a:ext cx="1778460" cy="2562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107/107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9526836" y="4173158"/>
            <a:ext cx="1778460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293/</a:t>
            </a:r>
            <a:r>
              <a:rPr lang="en-US" sz="1400" dirty="0" smtClean="0">
                <a:solidFill>
                  <a:srgbClr val="00B050"/>
                </a:solidFill>
                <a:latin typeface="Franklin Gothic Medium" pitchFamily="34" charset="0"/>
              </a:rPr>
              <a:t>292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9525431" y="4449690"/>
            <a:ext cx="1779865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>
                <a:solidFill>
                  <a:srgbClr val="00B050"/>
                </a:solidFill>
                <a:latin typeface="Franklin Gothic Medium" pitchFamily="34" charset="0"/>
              </a:rPr>
              <a:t>140/119</a:t>
            </a: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9525436" y="4723715"/>
            <a:ext cx="1779860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1400" dirty="0" smtClean="0">
                <a:solidFill>
                  <a:srgbClr val="00B050"/>
                </a:solidFill>
                <a:latin typeface="Franklin Gothic Medium" pitchFamily="34" charset="0"/>
              </a:rPr>
              <a:t>24</a:t>
            </a:r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/</a:t>
            </a:r>
            <a:r>
              <a:rPr lang="en-US" sz="1400" dirty="0" smtClean="0">
                <a:solidFill>
                  <a:srgbClr val="00B050"/>
                </a:solidFill>
                <a:latin typeface="Franklin Gothic Medium" pitchFamily="34" charset="0"/>
              </a:rPr>
              <a:t>24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9524220" y="6162660"/>
            <a:ext cx="1786976" cy="316816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19 129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9514455" y="1399960"/>
            <a:ext cx="1789426" cy="2444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план/факт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7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4895" y="5596767"/>
            <a:ext cx="868571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гражданам, вынуждено покинувшим город Херсон и часть Херсонской </a:t>
            </a:r>
            <a:r>
              <a:rPr lang="ru-RU" sz="14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области, </a:t>
            </a:r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социальной выплаты на приобретение жилого помещения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9525600" y="5598625"/>
            <a:ext cx="1779865" cy="5213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2E75B6"/>
                </a:solidFill>
                <a:latin typeface="Franklin Gothic Medium" pitchFamily="34" charset="0"/>
              </a:rPr>
              <a:t>162</a:t>
            </a:r>
            <a:r>
              <a:rPr lang="en-US" sz="1400" dirty="0" smtClean="0">
                <a:solidFill>
                  <a:srgbClr val="2E75B6"/>
                </a:solidFill>
                <a:latin typeface="Franklin Gothic Medium" pitchFamily="34" charset="0"/>
              </a:rPr>
              <a:t>/</a:t>
            </a:r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155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44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68" y="5041398"/>
            <a:ext cx="8685713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Переселение граждан из жилых помещений, не отвечающих требованиям в связи с превышением предельно допустимой концентрации фенола и формальдегида</a:t>
            </a: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522290" y="5041398"/>
            <a:ext cx="1786976" cy="52322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2E75B6"/>
                </a:solidFill>
                <a:latin typeface="Franklin Gothic Medium" pitchFamily="34" charset="0"/>
              </a:rPr>
              <a:t>173/129</a:t>
            </a:r>
          </a:p>
        </p:txBody>
      </p:sp>
    </p:spTree>
    <p:extLst>
      <p:ext uri="{BB962C8B-B14F-4D97-AF65-F5344CB8AC3E}">
        <p14:creationId xmlns:p14="http://schemas.microsoft.com/office/powerpoint/2010/main" val="52955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457200" y="921535"/>
            <a:ext cx="10210800" cy="103783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848416" y="67964"/>
            <a:ext cx="9134690" cy="8311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Финансирование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р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егионального проекта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</a:t>
            </a:r>
            <a:r>
              <a:rPr lang="ru-RU" sz="18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фонда» </a:t>
            </a:r>
            <a:r>
              <a:rPr lang="ru-RU" sz="1800" b="1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в 2022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году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902729384"/>
              </p:ext>
            </p:extLst>
          </p:nvPr>
        </p:nvGraphicFramePr>
        <p:xfrm>
          <a:off x="28159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6FBBAED-F6CE-460C-97DE-D5D9937FF003}"/>
              </a:ext>
            </a:extLst>
          </p:cNvPr>
          <p:cNvSpPr txBox="1"/>
          <p:nvPr/>
        </p:nvSpPr>
        <p:spPr>
          <a:xfrm>
            <a:off x="82548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7,6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2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134385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1474098" y="2193285"/>
            <a:ext cx="3926845" cy="996434"/>
            <a:chOff x="3099597" y="1180796"/>
            <a:chExt cx="3926845" cy="99643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4 789 982,4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2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340288" y="4886921"/>
            <a:ext cx="4707490" cy="773098"/>
            <a:chOff x="3578432" y="3988926"/>
            <a:chExt cx="4707490" cy="77309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4707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2 107 987,7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17380" y="4157105"/>
              <a:ext cx="41685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Средства ППК «Фонд развития территорий»</a:t>
              </a:r>
              <a:endParaRPr lang="ru-RU" sz="1600" dirty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4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78"/>
            <p:cNvSpPr/>
            <p:nvPr/>
          </p:nvSpPr>
          <p:spPr>
            <a:xfrm flipV="1">
              <a:off x="3831457" y="4096925"/>
              <a:ext cx="4239871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151070" y="3736795"/>
            <a:ext cx="3936908" cy="914156"/>
            <a:chOff x="4250508" y="2243464"/>
            <a:chExt cx="3936908" cy="91415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691 418,6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42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09" y="525086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53143" y="1346979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Плановые показатели: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32418" y="1345004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Фактическое финансирование (93,5%):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graphicFrame>
        <p:nvGraphicFramePr>
          <p:cNvPr id="98" name="Диаграмма 97"/>
          <p:cNvGraphicFramePr/>
          <p:nvPr>
            <p:extLst>
              <p:ext uri="{D42A27DB-BD31-4B8C-83A1-F6EECF244321}">
                <p14:modId xmlns:p14="http://schemas.microsoft.com/office/powerpoint/2010/main" val="2781105526"/>
              </p:ext>
            </p:extLst>
          </p:nvPr>
        </p:nvGraphicFramePr>
        <p:xfrm>
          <a:off x="612994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46FBBAED-F6CE-460C-97DE-D5D9937FF003}"/>
              </a:ext>
            </a:extLst>
          </p:cNvPr>
          <p:cNvSpPr txBox="1"/>
          <p:nvPr/>
        </p:nvSpPr>
        <p:spPr>
          <a:xfrm>
            <a:off x="667383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7,1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00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719220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7322448" y="2193285"/>
            <a:ext cx="3926845" cy="996434"/>
            <a:chOff x="3099597" y="1180796"/>
            <a:chExt cx="3926845" cy="99643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4 394 394,9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 (91,7%)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104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7188638" y="4886921"/>
            <a:ext cx="4707490" cy="773098"/>
            <a:chOff x="3578432" y="3988926"/>
            <a:chExt cx="4707490" cy="773098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4707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2 077 845,1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(98,6%)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4117380" y="4157105"/>
              <a:ext cx="41685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Средства ППК «Фонд развития территорий»</a:t>
              </a:r>
              <a:endParaRPr lang="ru-RU" sz="1600" dirty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9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任意多边形 78"/>
            <p:cNvSpPr/>
            <p:nvPr/>
          </p:nvSpPr>
          <p:spPr>
            <a:xfrm flipV="1">
              <a:off x="3831457" y="4096925"/>
              <a:ext cx="4239871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1" name="Группа 110"/>
          <p:cNvGrpSpPr/>
          <p:nvPr/>
        </p:nvGrpSpPr>
        <p:grpSpPr>
          <a:xfrm>
            <a:off x="8094016" y="3705263"/>
            <a:ext cx="3936908" cy="914156"/>
            <a:chOff x="4250508" y="2243464"/>
            <a:chExt cx="3936908" cy="914156"/>
          </a:xfrm>
        </p:grpSpPr>
        <p:sp>
          <p:nvSpPr>
            <p:cNvPr id="112" name="Прямоугольник 111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624 574,1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 (90,3%)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14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11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600" y="5932484"/>
            <a:ext cx="3021785" cy="59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233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66750" y="87291"/>
            <a:ext cx="7005376" cy="10516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проект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фонда</a:t>
            </a: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dirty="0" smtClean="0">
                <a:solidFill>
                  <a:srgbClr val="002060"/>
                </a:solidFill>
                <a:latin typeface="Franklin Gothic Medium" pitchFamily="34" charset="0"/>
              </a:rPr>
              <a:t>(срок реализации 01.01.2019 – 31.12.2024)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666750" y="11580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39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18" y="3375329"/>
            <a:ext cx="1127101" cy="112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4393869" y="2441259"/>
            <a:ext cx="3278256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54134" y="6163200"/>
            <a:ext cx="11556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Плановые значения показателей указаны в соответствии с соглашением, заключенным с Минстроем России о реализации о реализации регионального проекта</a:t>
            </a:r>
          </a:p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«Обеспечение устойчивого сокращения непригодного для проживания жилищного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фонда</a:t>
            </a:r>
            <a:endParaRPr lang="ru-RU" sz="1000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549" y="4758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666749" y="2425120"/>
            <a:ext cx="3927263" cy="2721369"/>
            <a:chOff x="313907" y="4650162"/>
            <a:chExt cx="3737801" cy="2721369"/>
          </a:xfrm>
        </p:grpSpPr>
        <p:sp>
          <p:nvSpPr>
            <p:cNvPr id="72" name="Скругленный прямоугольник 71"/>
            <p:cNvSpPr/>
            <p:nvPr/>
          </p:nvSpPr>
          <p:spPr>
            <a:xfrm>
              <a:off x="313907" y="4650162"/>
              <a:ext cx="3737801" cy="2721369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13907" y="4682996"/>
              <a:ext cx="3737801" cy="1238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Количество квадратных метров, расселенного непригодного для проживания жилищного фонда, тыс. кв. </a:t>
              </a: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м в </a:t>
              </a: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год</a:t>
              </a: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*</a:t>
              </a:r>
              <a:endParaRPr lang="ru-RU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5" name="Прямоугольник 84"/>
            <p:cNvSpPr>
              <a:spLocks noChangeAspect="1"/>
            </p:cNvSpPr>
            <p:nvPr/>
          </p:nvSpPr>
          <p:spPr>
            <a:xfrm>
              <a:off x="322970" y="5967829"/>
              <a:ext cx="372873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2022 </a:t>
              </a:r>
              <a:r>
                <a:rPr lang="ru-RU" dirty="0">
                  <a:solidFill>
                    <a:srgbClr val="2E75B6"/>
                  </a:solidFill>
                  <a:latin typeface="Franklin Gothic Medium" pitchFamily="34" charset="0"/>
                </a:rPr>
                <a:t>год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67,68/74,98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(110,8%)</a:t>
              </a:r>
              <a:endParaRPr lang="ru-RU" dirty="0">
                <a:solidFill>
                  <a:srgbClr val="2E75B6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104" y="378126"/>
            <a:ext cx="3021785" cy="59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0" name="Группа 59"/>
          <p:cNvGrpSpPr/>
          <p:nvPr/>
        </p:nvGrpSpPr>
        <p:grpSpPr>
          <a:xfrm>
            <a:off x="7495661" y="2423145"/>
            <a:ext cx="3927600" cy="2721369"/>
            <a:chOff x="398669" y="4650162"/>
            <a:chExt cx="3927600" cy="2721369"/>
          </a:xfrm>
        </p:grpSpPr>
        <p:sp>
          <p:nvSpPr>
            <p:cNvPr id="62" name="Скругленный прямоугольник 61"/>
            <p:cNvSpPr/>
            <p:nvPr/>
          </p:nvSpPr>
          <p:spPr>
            <a:xfrm>
              <a:off x="398669" y="4650162"/>
              <a:ext cx="3927600" cy="2721369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black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398669" y="4682996"/>
              <a:ext cx="3903584" cy="1238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Количество граждан, расселенных из непригодного для проживания жилищного фонда, </a:t>
              </a:r>
              <a:endPara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тыс</a:t>
              </a: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. </a:t>
              </a: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человек в </a:t>
              </a:r>
              <a:r>
                <a: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год</a:t>
              </a:r>
              <a:r>
                <a: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*</a:t>
              </a:r>
              <a:endParaRPr lang="ru-RU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5" name="Прямоугольник 64"/>
            <p:cNvSpPr>
              <a:spLocks noChangeAspect="1"/>
            </p:cNvSpPr>
            <p:nvPr/>
          </p:nvSpPr>
          <p:spPr>
            <a:xfrm>
              <a:off x="398669" y="5997888"/>
              <a:ext cx="39276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2022 </a:t>
              </a:r>
              <a:r>
                <a:rPr lang="ru-RU" dirty="0">
                  <a:solidFill>
                    <a:srgbClr val="2E75B6"/>
                  </a:solidFill>
                  <a:latin typeface="Franklin Gothic Medium" pitchFamily="34" charset="0"/>
                </a:rPr>
                <a:t>год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4,34/4,89</a:t>
              </a:r>
            </a:p>
            <a:p>
              <a:pPr algn="ctr"/>
              <a:r>
                <a:rPr lang="ru-RU" dirty="0">
                  <a:solidFill>
                    <a:srgbClr val="2E75B6"/>
                  </a:solidFill>
                  <a:latin typeface="Franklin Gothic Medium" pitchFamily="34" charset="0"/>
                </a:rPr>
                <a:t>(</a:t>
              </a:r>
              <a:r>
                <a:rPr lang="ru-RU" dirty="0" smtClean="0">
                  <a:solidFill>
                    <a:srgbClr val="2E75B6"/>
                  </a:solidFill>
                  <a:latin typeface="Franklin Gothic Medium" pitchFamily="34" charset="0"/>
                </a:rPr>
                <a:t>112,7%)</a:t>
              </a:r>
              <a:endParaRPr lang="ru-RU" dirty="0">
                <a:solidFill>
                  <a:srgbClr val="2E75B6"/>
                </a:solidFill>
                <a:latin typeface="Franklin Gothic Medium" pitchFamily="34" charset="0"/>
              </a:endParaRPr>
            </a:p>
          </p:txBody>
        </p:sp>
      </p:grpSp>
      <p:sp>
        <p:nvSpPr>
          <p:cNvPr id="23" name="Номер слайда 3"/>
          <p:cNvSpPr txBox="1">
            <a:spLocks/>
          </p:cNvSpPr>
          <p:nvPr/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05A1BEB-67EF-4904-BFC7-368C6AB933FC}" type="slidenum">
              <a:rPr lang="ru-RU" sz="1200">
                <a:solidFill>
                  <a:schemeClr val="tx1">
                    <a:tint val="75000"/>
                  </a:schemeClr>
                </a:solidFill>
              </a:rPr>
              <a:pPr algn="r"/>
              <a:t>14</a:t>
            </a:fld>
            <a:endParaRPr lang="ru-RU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457200" y="921535"/>
            <a:ext cx="10210800" cy="103783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848416" y="67964"/>
            <a:ext cx="9134690" cy="8311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Финансирование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р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егионального проекта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</a:t>
            </a:r>
            <a:r>
              <a:rPr lang="ru-RU" sz="18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фонда»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за 10 месяцев 2023 года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166205724"/>
              </p:ext>
            </p:extLst>
          </p:nvPr>
        </p:nvGraphicFramePr>
        <p:xfrm>
          <a:off x="28159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6FBBAED-F6CE-460C-97DE-D5D9937FF003}"/>
              </a:ext>
            </a:extLst>
          </p:cNvPr>
          <p:cNvSpPr txBox="1"/>
          <p:nvPr/>
        </p:nvSpPr>
        <p:spPr>
          <a:xfrm>
            <a:off x="82548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6,7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2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134385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1474098" y="2193285"/>
            <a:ext cx="3926845" cy="996434"/>
            <a:chOff x="3099597" y="1180796"/>
            <a:chExt cx="3926845" cy="99643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3 872 789,9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2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340288" y="4886921"/>
            <a:ext cx="4707490" cy="773098"/>
            <a:chOff x="3578432" y="3988926"/>
            <a:chExt cx="4707490" cy="77309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4707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2 230 375,5тыс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17380" y="4157105"/>
              <a:ext cx="41685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Средства ППК «Фонд развития территорий»</a:t>
              </a:r>
              <a:endParaRPr lang="ru-RU" sz="1600" dirty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4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78"/>
            <p:cNvSpPr/>
            <p:nvPr/>
          </p:nvSpPr>
          <p:spPr>
            <a:xfrm flipV="1">
              <a:off x="3831457" y="4096925"/>
              <a:ext cx="4239871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245666" y="3705263"/>
            <a:ext cx="3936908" cy="914156"/>
            <a:chOff x="4250508" y="2243464"/>
            <a:chExt cx="3936908" cy="91415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562 084,3тыс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42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09" y="525086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53143" y="1346979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Плановые показатели: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32418" y="1345004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Фактическое финансирование (85,6%):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graphicFrame>
        <p:nvGraphicFramePr>
          <p:cNvPr id="98" name="Диаграмма 97"/>
          <p:cNvGraphicFramePr/>
          <p:nvPr>
            <p:extLst/>
          </p:nvPr>
        </p:nvGraphicFramePr>
        <p:xfrm>
          <a:off x="612994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46FBBAED-F6CE-460C-97DE-D5D9937FF003}"/>
              </a:ext>
            </a:extLst>
          </p:cNvPr>
          <p:cNvSpPr txBox="1"/>
          <p:nvPr/>
        </p:nvSpPr>
        <p:spPr>
          <a:xfrm>
            <a:off x="667383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5,7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00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719220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Группа 100"/>
          <p:cNvGrpSpPr/>
          <p:nvPr/>
        </p:nvGrpSpPr>
        <p:grpSpPr>
          <a:xfrm>
            <a:off x="7322448" y="2193285"/>
            <a:ext cx="3926845" cy="996434"/>
            <a:chOff x="3099597" y="1180796"/>
            <a:chExt cx="3926845" cy="99643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3 216 140,8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 (83,0%)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104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6" name="Группа 105"/>
          <p:cNvGrpSpPr/>
          <p:nvPr/>
        </p:nvGrpSpPr>
        <p:grpSpPr>
          <a:xfrm>
            <a:off x="7188638" y="4886921"/>
            <a:ext cx="4707490" cy="773098"/>
            <a:chOff x="3578432" y="3988926"/>
            <a:chExt cx="4707490" cy="773098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47074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1 989 192,2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(89,2%)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4117380" y="4157105"/>
              <a:ext cx="416854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Средства ППК «Фонд развития территорий»</a:t>
              </a:r>
              <a:endParaRPr lang="ru-RU" sz="1600" dirty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09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任意多边形 78"/>
            <p:cNvSpPr/>
            <p:nvPr/>
          </p:nvSpPr>
          <p:spPr>
            <a:xfrm flipV="1">
              <a:off x="3831457" y="4096925"/>
              <a:ext cx="4239871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1" name="Группа 110"/>
          <p:cNvGrpSpPr/>
          <p:nvPr/>
        </p:nvGrpSpPr>
        <p:grpSpPr>
          <a:xfrm>
            <a:off x="8094016" y="3705263"/>
            <a:ext cx="3936908" cy="914156"/>
            <a:chOff x="4250508" y="2243464"/>
            <a:chExt cx="3936908" cy="914156"/>
          </a:xfrm>
        </p:grpSpPr>
        <p:sp>
          <p:nvSpPr>
            <p:cNvPr id="112" name="Прямоугольник 111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497 933,4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 (88,6%)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14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677" y="5932484"/>
            <a:ext cx="3021785" cy="59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49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66750" y="87291"/>
            <a:ext cx="7005376" cy="10516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проект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фонда</a:t>
            </a:r>
            <a:r>
              <a:rPr lang="ru-RU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dirty="0" smtClean="0">
                <a:solidFill>
                  <a:srgbClr val="002060"/>
                </a:solidFill>
                <a:latin typeface="Franklin Gothic Medium" pitchFamily="34" charset="0"/>
              </a:rPr>
              <a:t>(срок реализации 01.01.2019 – 31.12.2024)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666750" y="11580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39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18" y="3375329"/>
            <a:ext cx="1127101" cy="112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4393869" y="2441259"/>
            <a:ext cx="3278256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66750" y="1685728"/>
            <a:ext cx="10001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Руководитель: </a:t>
            </a:r>
            <a:r>
              <a:rPr lang="ru-RU" sz="1400" dirty="0" err="1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Каров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М.И.,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директор Депстроя и ЖКК Югры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666749" y="1327103"/>
            <a:ext cx="8049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Куратор:</a:t>
            </a:r>
            <a:r>
              <a:rPr lang="ru-RU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Ислаев А.Ф., заместитель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Губернатора Ханты-Мансийского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автономного округа - Югры</a:t>
            </a:r>
            <a:endParaRPr lang="ru-RU" sz="14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66750" y="2048621"/>
            <a:ext cx="10458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и ЖКК Югры, органы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местного самоуправления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Ханты-Мансийского автономного </a:t>
            </a:r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округа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- Югры</a:t>
            </a:r>
            <a:endParaRPr lang="ru-RU" sz="14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4134" y="6162733"/>
            <a:ext cx="11556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* Плановые значения показателей указаны в соответствии с соглашением, заключенным с Минстроем России о реализации о реализации регионального проекта</a:t>
            </a:r>
          </a:p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«Обеспечение устойчивого сокращения непригодного для проживания жилищного фонда</a:t>
            </a: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549" y="4758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666749" y="2425120"/>
            <a:ext cx="3927263" cy="2721369"/>
            <a:chOff x="856211" y="3465675"/>
            <a:chExt cx="3737801" cy="2721369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856211" y="3465675"/>
              <a:ext cx="3737801" cy="2721369"/>
              <a:chOff x="313907" y="4650162"/>
              <a:chExt cx="3737801" cy="2721369"/>
            </a:xfrm>
          </p:grpSpPr>
          <p:sp>
            <p:nvSpPr>
              <p:cNvPr id="72" name="Скругленный прямоугольник 71"/>
              <p:cNvSpPr/>
              <p:nvPr/>
            </p:nvSpPr>
            <p:spPr>
              <a:xfrm>
                <a:off x="313907" y="4650162"/>
                <a:ext cx="3737801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313907" y="4682996"/>
                <a:ext cx="3737801" cy="1238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квадратных метров, расселенного непригодного для проживания жилищного фонда, тыс. кв. </a:t>
                </a: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м в </a:t>
                </a: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год</a:t>
                </a: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*</a:t>
                </a:r>
                <a:endPara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</p:txBody>
          </p:sp>
        </p:grpSp>
        <p:sp>
          <p:nvSpPr>
            <p:cNvPr id="52" name="Прямоугольник 51"/>
            <p:cNvSpPr>
              <a:spLocks noChangeAspect="1"/>
            </p:cNvSpPr>
            <p:nvPr/>
          </p:nvSpPr>
          <p:spPr>
            <a:xfrm>
              <a:off x="1532065" y="4654368"/>
              <a:ext cx="2372112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10 месяцев 2023 года</a:t>
              </a:r>
              <a:endParaRPr lang="ru-RU" dirty="0">
                <a:solidFill>
                  <a:srgbClr val="00B050"/>
                </a:solidFill>
                <a:latin typeface="Franklin Gothic Medium" panose="020B0603020102020204" pitchFamily="34" charset="0"/>
              </a:endParaRP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план/факт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75,45/68,18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(90,4%)</a:t>
              </a:r>
              <a:endParaRPr lang="ru-RU" dirty="0">
                <a:solidFill>
                  <a:srgbClr val="00B050"/>
                </a:solidFill>
                <a:latin typeface="Franklin Gothic Medium" panose="020B0603020102020204" pitchFamily="34" charset="0"/>
              </a:endParaRPr>
            </a:p>
          </p:txBody>
        </p:sp>
      </p:grp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104" y="378126"/>
            <a:ext cx="3021785" cy="59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9" name="Группа 58"/>
          <p:cNvGrpSpPr/>
          <p:nvPr/>
        </p:nvGrpSpPr>
        <p:grpSpPr>
          <a:xfrm>
            <a:off x="7495661" y="2423145"/>
            <a:ext cx="3927600" cy="2721369"/>
            <a:chOff x="940973" y="3465675"/>
            <a:chExt cx="3927600" cy="2721369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940973" y="3465675"/>
              <a:ext cx="3927600" cy="2721369"/>
              <a:chOff x="398669" y="4650162"/>
              <a:chExt cx="3927600" cy="2721369"/>
            </a:xfrm>
          </p:grpSpPr>
          <p:sp>
            <p:nvSpPr>
              <p:cNvPr id="62" name="Скругленный прямоугольник 61"/>
              <p:cNvSpPr/>
              <p:nvPr/>
            </p:nvSpPr>
            <p:spPr>
              <a:xfrm>
                <a:off x="398669" y="4650162"/>
                <a:ext cx="3927600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398669" y="4682996"/>
                <a:ext cx="3903584" cy="1238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граждан, расселенных из непригодного для проживания жилищного фонда, </a:t>
                </a:r>
                <a:endParaRPr lang="ru-RU" dirty="0" smtClean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тыс</a:t>
                </a: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. </a:t>
                </a: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человек в </a:t>
                </a:r>
                <a:r>
                  <a:rPr lang="ru-RU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год</a:t>
                </a:r>
                <a:r>
                  <a:rPr lang="ru-RU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*</a:t>
                </a:r>
                <a:endParaRPr lang="ru-RU" dirty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</p:txBody>
          </p:sp>
        </p:grpSp>
        <p:sp>
          <p:nvSpPr>
            <p:cNvPr id="61" name="Прямоугольник 60"/>
            <p:cNvSpPr>
              <a:spLocks noChangeAspect="1"/>
            </p:cNvSpPr>
            <p:nvPr/>
          </p:nvSpPr>
          <p:spPr>
            <a:xfrm>
              <a:off x="1648288" y="4684752"/>
              <a:ext cx="255005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dirty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10 месяцев 2023 </a:t>
              </a:r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года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план/факт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5,11/4,77</a:t>
              </a:r>
            </a:p>
            <a:p>
              <a:pPr algn="ctr"/>
              <a:r>
                <a:rPr lang="ru-RU" dirty="0" smtClean="0">
                  <a:solidFill>
                    <a:srgbClr val="00B050"/>
                  </a:solidFill>
                  <a:latin typeface="Franklin Gothic Medium" panose="020B0603020102020204" pitchFamily="34" charset="0"/>
                </a:rPr>
                <a:t>(93,3%)</a:t>
              </a:r>
              <a:endParaRPr lang="ru-RU" dirty="0">
                <a:solidFill>
                  <a:srgbClr val="00B050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27" name="Номер слайда 3"/>
          <p:cNvSpPr txBox="1">
            <a:spLocks/>
          </p:cNvSpPr>
          <p:nvPr/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05A1BEB-67EF-4904-BFC7-368C6AB933FC}" type="slidenum">
              <a:rPr lang="ru-RU" sz="1200">
                <a:solidFill>
                  <a:schemeClr val="tx1">
                    <a:tint val="75000"/>
                  </a:schemeClr>
                </a:solidFill>
              </a:rPr>
              <a:pPr algn="r"/>
              <a:t>16</a:t>
            </a:fld>
            <a:endParaRPr lang="ru-RU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3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6375923" y="2763222"/>
            <a:ext cx="4835557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just"/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Расселение аварийного жилищного фонда, признанного таковым до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01.01.2017</a:t>
            </a:r>
          </a:p>
          <a:p>
            <a:pPr algn="just"/>
            <a:endParaRPr lang="ru-RU" sz="1400" dirty="0">
              <a:solidFill>
                <a:srgbClr val="44546A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Расселение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1002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многоквартирных домов общей площадью жилых помещений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415,749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тыс. кв. метров, в которых проживают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28,815 тыс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. человек</a:t>
            </a:r>
          </a:p>
          <a:p>
            <a:pPr algn="just"/>
            <a:endParaRPr lang="ru-RU" sz="1400" dirty="0">
              <a:solidFill>
                <a:srgbClr val="44546A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6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733051" y="1883323"/>
            <a:ext cx="521653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Единая субсидия для реализации полномочий </a:t>
            </a:r>
            <a:b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в области строительства и жилищных отношений </a:t>
            </a:r>
            <a:endParaRPr lang="ru-RU" b="1" dirty="0">
              <a:solidFill>
                <a:srgbClr val="4472C4">
                  <a:lumMod val="75000"/>
                </a:srgb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786703" y="2772118"/>
            <a:ext cx="5085741" cy="1600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приобретение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жилья (расселение аварийного жилья, социальный </a:t>
            </a:r>
            <a:r>
              <a:rPr lang="ru-RU" sz="1400" dirty="0" err="1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найм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, маневренный фонд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);</a:t>
            </a: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переселения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граждан из жилых домов, находящихся в зонах затопления, подтопления, создание наемных домов социального 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использования;</a:t>
            </a:r>
            <a:endParaRPr lang="ru-RU" sz="1400" dirty="0">
              <a:solidFill>
                <a:srgbClr val="44546A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освобождение </a:t>
            </a:r>
            <a:r>
              <a:rPr lang="ru-RU" sz="1400" dirty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(снос аварийного фонда) и подготовка участков для жилищного строительства (отсыпка</a:t>
            </a:r>
            <a:r>
              <a:rPr lang="ru-RU" sz="1400" dirty="0" smtClean="0">
                <a:solidFill>
                  <a:srgbClr val="44546A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3" name="Title 1"/>
          <p:cNvSpPr txBox="1">
            <a:spLocks/>
          </p:cNvSpPr>
          <p:nvPr/>
        </p:nvSpPr>
        <p:spPr>
          <a:xfrm>
            <a:off x="830029" y="200528"/>
            <a:ext cx="10970484" cy="3599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 smtClean="0">
                <a:solidFill>
                  <a:srgbClr val="002060"/>
                </a:solidFill>
                <a:latin typeface="Franklin Gothic Medium" pitchFamily="34" charset="0"/>
              </a:rPr>
              <a:t>Государственная программа «Развитие </a:t>
            </a:r>
            <a:r>
              <a:rPr lang="ru-RU" sz="1800" b="1" dirty="0">
                <a:solidFill>
                  <a:srgbClr val="002060"/>
                </a:solidFill>
                <a:latin typeface="Franklin Gothic Medium" pitchFamily="34" charset="0"/>
              </a:rPr>
              <a:t>жилищной </a:t>
            </a:r>
            <a:r>
              <a:rPr lang="ru-RU" sz="1800" b="1" dirty="0" smtClean="0">
                <a:solidFill>
                  <a:srgbClr val="002060"/>
                </a:solidFill>
                <a:latin typeface="Franklin Gothic Medium" pitchFamily="34" charset="0"/>
              </a:rPr>
              <a:t>сферы»</a:t>
            </a:r>
            <a:endParaRPr lang="ru-RU" sz="1800" b="1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9D49B164-1642-4563-B614-5A5E90B0A82E}"/>
              </a:ext>
            </a:extLst>
          </p:cNvPr>
          <p:cNvSpPr/>
          <p:nvPr/>
        </p:nvSpPr>
        <p:spPr>
          <a:xfrm>
            <a:off x="799657" y="867147"/>
            <a:ext cx="9769731" cy="5867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610DDED7-3310-40D5-B1E8-3E0830C9AF64}"/>
              </a:ext>
            </a:extLst>
          </p:cNvPr>
          <p:cNvSpPr/>
          <p:nvPr/>
        </p:nvSpPr>
        <p:spPr>
          <a:xfrm>
            <a:off x="861835" y="897029"/>
            <a:ext cx="94669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Создание условий для развития ликвидации аварийного жилищного фонда   </a:t>
            </a:r>
            <a:endParaRPr lang="ru-RU" sz="2000" b="1" dirty="0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FE55A329-CE18-4438-9BCE-5F75A81943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51" y="1222187"/>
            <a:ext cx="612752" cy="459564"/>
          </a:xfrm>
          <a:prstGeom prst="rect">
            <a:avLst/>
          </a:prstGeom>
        </p:spPr>
      </p:pic>
      <p:grpSp>
        <p:nvGrpSpPr>
          <p:cNvPr id="48" name="Группа 47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830028" y="665958"/>
            <a:ext cx="9739359" cy="102533"/>
            <a:chOff x="947651" y="2746863"/>
            <a:chExt cx="7257566" cy="97306"/>
          </a:xfrm>
        </p:grpSpPr>
        <p:sp>
          <p:nvSpPr>
            <p:cNvPr id="49" name="Прямоугольник 48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50" name="Прямоугольник 49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</p:grpSp>
      <p:sp>
        <p:nvSpPr>
          <p:cNvPr id="74" name="Скругленный прямоугольник 73"/>
          <p:cNvSpPr/>
          <p:nvPr/>
        </p:nvSpPr>
        <p:spPr>
          <a:xfrm>
            <a:off x="868635" y="4895257"/>
            <a:ext cx="2169589" cy="146524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1097726" y="5028968"/>
            <a:ext cx="17114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4472C4">
                    <a:lumMod val="50000"/>
                  </a:srgbClr>
                </a:solidFill>
                <a:latin typeface="Franklin Gothic Medium" pitchFamily="34" charset="0"/>
              </a:rPr>
              <a:t>Увеличение объемов жилищного строительства</a:t>
            </a:r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, млн</a:t>
            </a:r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. кв. м в год</a:t>
            </a:r>
            <a:endParaRPr lang="ru-RU" sz="1200" dirty="0">
              <a:solidFill>
                <a:srgbClr val="4472C4">
                  <a:lumMod val="50000"/>
                </a:srgbClr>
              </a:solidFill>
              <a:latin typeface="Franklin Gothic Medium" pitchFamily="34" charset="0"/>
            </a:endParaRPr>
          </a:p>
        </p:txBody>
      </p:sp>
      <p:pic>
        <p:nvPicPr>
          <p:cNvPr id="77" name="Рисунок 76">
            <a:extLst>
              <a:ext uri="{FF2B5EF4-FFF2-40B4-BE49-F238E27FC236}">
                <a16:creationId xmlns:a16="http://schemas.microsoft.com/office/drawing/2014/main" xmlns="" id="{BE1BE0F8-9AD9-4E93-AC1C-98FB17293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945" y="5842413"/>
            <a:ext cx="446965" cy="446965"/>
          </a:xfrm>
          <a:prstGeom prst="rect">
            <a:avLst/>
          </a:prstGeom>
        </p:spPr>
      </p:pic>
      <p:pic>
        <p:nvPicPr>
          <p:cNvPr id="79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9249" y="383809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799657" y="5825017"/>
            <a:ext cx="990983" cy="6156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ru-RU" sz="1000" dirty="0">
                <a:solidFill>
                  <a:srgbClr val="00B050"/>
                </a:solidFill>
                <a:latin typeface="Franklin Gothic Medium" pitchFamily="34" charset="0"/>
              </a:rPr>
              <a:t> </a:t>
            </a:r>
            <a:r>
              <a:rPr lang="ru-RU" sz="1000" dirty="0" smtClean="0">
                <a:solidFill>
                  <a:srgbClr val="00B050"/>
                </a:solidFill>
                <a:latin typeface="Franklin Gothic Medium" pitchFamily="34" charset="0"/>
              </a:rPr>
              <a:t>2023 </a:t>
            </a:r>
            <a:r>
              <a:rPr lang="ru-RU" sz="1000" dirty="0">
                <a:solidFill>
                  <a:srgbClr val="00B050"/>
                </a:solidFill>
                <a:latin typeface="Franklin Gothic Medium" pitchFamily="34" charset="0"/>
              </a:rPr>
              <a:t>год</a:t>
            </a:r>
          </a:p>
          <a:p>
            <a:pPr algn="ctr"/>
            <a:r>
              <a:rPr lang="ru-RU" sz="1000" dirty="0" smtClean="0">
                <a:solidFill>
                  <a:srgbClr val="00B050"/>
                </a:solidFill>
                <a:latin typeface="Franklin Gothic Medium" pitchFamily="34" charset="0"/>
              </a:rPr>
              <a:t>0,950</a:t>
            </a:r>
            <a:endParaRPr lang="ru-RU" sz="10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44498" y="5822996"/>
            <a:ext cx="755147" cy="40011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ru-RU" sz="1000" dirty="0" smtClean="0">
                <a:solidFill>
                  <a:prstClr val="black"/>
                </a:solidFill>
                <a:latin typeface="Franklin Gothic Medium" pitchFamily="34" charset="0"/>
              </a:rPr>
              <a:t>2030 </a:t>
            </a:r>
            <a:r>
              <a:rPr lang="ru-RU" sz="1000" dirty="0">
                <a:solidFill>
                  <a:prstClr val="black"/>
                </a:solidFill>
                <a:latin typeface="Franklin Gothic Medium" pitchFamily="34" charset="0"/>
              </a:rPr>
              <a:t>год</a:t>
            </a:r>
          </a:p>
          <a:p>
            <a:pPr algn="ctr"/>
            <a:r>
              <a:rPr lang="ru-RU" sz="1000" dirty="0" smtClean="0">
                <a:solidFill>
                  <a:prstClr val="black"/>
                </a:solidFill>
                <a:latin typeface="Franklin Gothic Medium" pitchFamily="34" charset="0"/>
              </a:rPr>
              <a:t>1,582</a:t>
            </a:r>
            <a:endParaRPr lang="ru-RU" sz="1000" dirty="0">
              <a:solidFill>
                <a:prstClr val="black"/>
              </a:solidFill>
              <a:latin typeface="Franklin Gothic Medium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6302716" y="1837968"/>
            <a:ext cx="4908764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Адресная программа  по </a:t>
            </a:r>
            <a:r>
              <a:rPr lang="ru-RU" b="1" dirty="0">
                <a:solidFill>
                  <a:srgbClr val="4472C4">
                    <a:lumMod val="75000"/>
                  </a:srgb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переселению граждан из аварийного жилищного фонда на 2019 – 2025 годы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5038158" y="4874550"/>
            <a:ext cx="2182318" cy="1506659"/>
            <a:chOff x="3522779" y="4874550"/>
            <a:chExt cx="2182318" cy="1506659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3522779" y="4874550"/>
              <a:ext cx="2169589" cy="150665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632484" y="5002655"/>
              <a:ext cx="1828128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dirty="0" smtClean="0">
                  <a:solidFill>
                    <a:srgbClr val="4472C4">
                      <a:lumMod val="50000"/>
                    </a:srgbClr>
                  </a:solidFill>
                  <a:latin typeface="Franklin Gothic Medium" pitchFamily="34" charset="0"/>
                </a:rPr>
                <a:t>Увеличение </a:t>
              </a:r>
              <a:r>
                <a:rPr lang="ru-RU" sz="12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количества </a:t>
              </a: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семей, улучшивших жилищные </a:t>
              </a:r>
              <a:r>
                <a:rPr lang="ru-RU" sz="12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условия, тыс</a:t>
              </a: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. семей в год</a:t>
              </a:r>
              <a:endParaRPr lang="ru-RU" sz="12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  <a:p>
              <a:pPr algn="ctr"/>
              <a:endParaRPr lang="ru-RU" sz="1200" dirty="0">
                <a:solidFill>
                  <a:srgbClr val="4472C4">
                    <a:lumMod val="50000"/>
                  </a:srgbClr>
                </a:solidFill>
                <a:latin typeface="Franklin Gothic Medium" pitchFamily="34" charset="0"/>
              </a:endParaRPr>
            </a:p>
          </p:txBody>
        </p:sp>
        <p:pic>
          <p:nvPicPr>
            <p:cNvPr id="43" name="Рисунок 42">
              <a:extLst>
                <a:ext uri="{FF2B5EF4-FFF2-40B4-BE49-F238E27FC236}">
                  <a16:creationId xmlns:a16="http://schemas.microsoft.com/office/drawing/2014/main" xmlns="" id="{BE1BE0F8-9AD9-4E93-AC1C-98FB17293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6434" y="5856668"/>
              <a:ext cx="446965" cy="446965"/>
            </a:xfrm>
            <a:prstGeom prst="rect">
              <a:avLst/>
            </a:prstGeom>
          </p:spPr>
        </p:pic>
        <p:sp>
          <p:nvSpPr>
            <p:cNvPr id="44" name="Прямоугольник 43"/>
            <p:cNvSpPr/>
            <p:nvPr/>
          </p:nvSpPr>
          <p:spPr>
            <a:xfrm>
              <a:off x="4949950" y="5813129"/>
              <a:ext cx="755147" cy="40011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200" dirty="0" smtClean="0">
                  <a:solidFill>
                    <a:prstClr val="black"/>
                  </a:solidFill>
                  <a:latin typeface="Franklin Gothic Medium" pitchFamily="34" charset="0"/>
                </a:rPr>
                <a:t>2030 </a:t>
              </a:r>
              <a:r>
                <a:rPr lang="ru-RU" sz="1200" dirty="0">
                  <a:solidFill>
                    <a:prstClr val="black"/>
                  </a:solidFill>
                  <a:latin typeface="Franklin Gothic Medium" pitchFamily="34" charset="0"/>
                </a:rPr>
                <a:t>год</a:t>
              </a:r>
            </a:p>
            <a:p>
              <a:pPr algn="ctr"/>
              <a:r>
                <a:rPr lang="ru-RU" sz="1200" dirty="0" smtClean="0">
                  <a:solidFill>
                    <a:prstClr val="black"/>
                  </a:solidFill>
                  <a:latin typeface="Franklin Gothic Medium" pitchFamily="34" charset="0"/>
                </a:rPr>
                <a:t>74,9</a:t>
              </a:r>
              <a:endParaRPr lang="ru-RU" sz="1200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522779" y="5813129"/>
              <a:ext cx="928366" cy="40011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/>
              <a:r>
                <a:rPr lang="ru-RU" sz="1200" dirty="0">
                  <a:solidFill>
                    <a:srgbClr val="00B050"/>
                  </a:solidFill>
                  <a:latin typeface="Franklin Gothic Medium" pitchFamily="34" charset="0"/>
                </a:rPr>
                <a:t>2023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itchFamily="34" charset="0"/>
                </a:rPr>
                <a:t>год </a:t>
              </a:r>
            </a:p>
            <a:p>
              <a:pPr algn="ctr"/>
              <a:r>
                <a:rPr lang="ru-RU" sz="1200" dirty="0" smtClean="0">
                  <a:solidFill>
                    <a:srgbClr val="00B050"/>
                  </a:solidFill>
                  <a:latin typeface="Franklin Gothic Medium" pitchFamily="34" charset="0"/>
                </a:rPr>
                <a:t>56,5</a:t>
              </a:r>
              <a:endParaRPr lang="ru-RU" sz="1200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8963892" y="4874550"/>
            <a:ext cx="2262563" cy="1506659"/>
            <a:chOff x="8757098" y="4880697"/>
            <a:chExt cx="2262563" cy="1506659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8850072" y="4880697"/>
              <a:ext cx="2169589" cy="150665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8866802" y="5035666"/>
              <a:ext cx="1994679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Общая площадь жилых помещений, </a:t>
              </a: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приходящихся</a:t>
              </a: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 в среднем </a:t>
              </a:r>
              <a:b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</a:br>
              <a:r>
                <a:rPr lang="ru-RU" sz="12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на 1 жителя, кв. м</a:t>
              </a:r>
            </a:p>
            <a:p>
              <a:pPr algn="ctr"/>
              <a:endParaRPr lang="ru-RU" sz="1200" dirty="0">
                <a:solidFill>
                  <a:srgbClr val="4472C4">
                    <a:lumMod val="50000"/>
                  </a:srgbClr>
                </a:solidFill>
                <a:latin typeface="Franklin Gothic Medium" pitchFamily="34" charset="0"/>
              </a:endParaRPr>
            </a:p>
          </p:txBody>
        </p:sp>
        <p:pic>
          <p:nvPicPr>
            <p:cNvPr id="68" name="Рисунок 67">
              <a:extLst>
                <a:ext uri="{FF2B5EF4-FFF2-40B4-BE49-F238E27FC236}">
                  <a16:creationId xmlns:a16="http://schemas.microsoft.com/office/drawing/2014/main" xmlns="" id="{BE1BE0F8-9AD9-4E93-AC1C-98FB17293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0753" y="5889679"/>
              <a:ext cx="446965" cy="446965"/>
            </a:xfrm>
            <a:prstGeom prst="rect">
              <a:avLst/>
            </a:prstGeom>
          </p:spPr>
        </p:pic>
        <p:sp>
          <p:nvSpPr>
            <p:cNvPr id="69" name="Прямоугольник 68"/>
            <p:cNvSpPr/>
            <p:nvPr/>
          </p:nvSpPr>
          <p:spPr>
            <a:xfrm>
              <a:off x="10184269" y="5846140"/>
              <a:ext cx="755147" cy="40011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200" dirty="0" smtClean="0">
                  <a:solidFill>
                    <a:prstClr val="black"/>
                  </a:solidFill>
                  <a:latin typeface="Franklin Gothic Medium" pitchFamily="34" charset="0"/>
                </a:rPr>
                <a:t>2030 </a:t>
              </a:r>
              <a:r>
                <a:rPr lang="ru-RU" sz="1200" dirty="0">
                  <a:solidFill>
                    <a:prstClr val="black"/>
                  </a:solidFill>
                  <a:latin typeface="Franklin Gothic Medium" pitchFamily="34" charset="0"/>
                </a:rPr>
                <a:t>год</a:t>
              </a:r>
            </a:p>
            <a:p>
              <a:pPr algn="ctr"/>
              <a:r>
                <a:rPr lang="ru-RU" sz="1200" dirty="0" smtClean="0">
                  <a:solidFill>
                    <a:prstClr val="black"/>
                  </a:solidFill>
                  <a:latin typeface="Franklin Gothic Medium" pitchFamily="34" charset="0"/>
                </a:rPr>
                <a:t>25,5</a:t>
              </a:r>
              <a:endParaRPr lang="ru-RU" sz="1200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8757098" y="5846140"/>
              <a:ext cx="928366" cy="40011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/>
              <a:r>
                <a:rPr lang="ru-RU" sz="1200" dirty="0">
                  <a:solidFill>
                    <a:srgbClr val="00B050"/>
                  </a:solidFill>
                  <a:latin typeface="Franklin Gothic Medium" pitchFamily="34" charset="0"/>
                </a:rPr>
                <a:t>2023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itchFamily="34" charset="0"/>
                </a:rPr>
                <a:t>год </a:t>
              </a:r>
            </a:p>
            <a:p>
              <a:pPr algn="ctr"/>
              <a:r>
                <a:rPr lang="ru-RU" sz="1200" dirty="0" smtClean="0">
                  <a:solidFill>
                    <a:srgbClr val="00B050"/>
                  </a:solidFill>
                  <a:latin typeface="Franklin Gothic Medium" pitchFamily="34" charset="0"/>
                </a:rPr>
                <a:t>22,4</a:t>
              </a:r>
              <a:endParaRPr lang="ru-RU" sz="1200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sp>
        <p:nvSpPr>
          <p:cNvPr id="75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264178" y="4462315"/>
            <a:ext cx="52165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Социальный эффект </a:t>
            </a:r>
            <a:endParaRPr lang="ru-RU" b="1" dirty="0">
              <a:solidFill>
                <a:srgbClr val="FF000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30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Группа 84"/>
          <p:cNvGrpSpPr/>
          <p:nvPr/>
        </p:nvGrpSpPr>
        <p:grpSpPr>
          <a:xfrm>
            <a:off x="3516358" y="1485673"/>
            <a:ext cx="7845634" cy="3555407"/>
            <a:chOff x="3701250" y="1616145"/>
            <a:chExt cx="8005350" cy="3942057"/>
          </a:xfrm>
        </p:grpSpPr>
        <p:sp>
          <p:nvSpPr>
            <p:cNvPr id="86" name="Скругленный прямоугольник 85"/>
            <p:cNvSpPr/>
            <p:nvPr/>
          </p:nvSpPr>
          <p:spPr>
            <a:xfrm>
              <a:off x="3779234" y="1616145"/>
              <a:ext cx="7927366" cy="39420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 dirty="0">
                <a:solidFill>
                  <a:srgbClr val="00B0F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3701250" y="1956155"/>
              <a:ext cx="1339597" cy="40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B0F0"/>
                  </a:solidFill>
                  <a:latin typeface="Franklin Gothic Medium" panose="020B0603020102020204" pitchFamily="34" charset="0"/>
                </a:rPr>
                <a:t>2019</a:t>
              </a: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4892549" y="1933474"/>
              <a:ext cx="894111" cy="40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B0F0"/>
                  </a:solidFill>
                  <a:latin typeface="Franklin Gothic Medium" panose="020B0603020102020204" pitchFamily="34" charset="0"/>
                </a:rPr>
                <a:t>2020 </a:t>
              </a:r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7987495" y="1953065"/>
              <a:ext cx="1046203" cy="40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B0F0"/>
                  </a:solidFill>
                  <a:latin typeface="Franklin Gothic Medium" panose="020B0603020102020204" pitchFamily="34" charset="0"/>
                </a:rPr>
                <a:t>2023</a:t>
              </a:r>
            </a:p>
          </p:txBody>
        </p:sp>
        <p:sp>
          <p:nvSpPr>
            <p:cNvPr id="90" name="Прямоугольник 89"/>
            <p:cNvSpPr/>
            <p:nvPr/>
          </p:nvSpPr>
          <p:spPr>
            <a:xfrm>
              <a:off x="6837283" y="1952620"/>
              <a:ext cx="933843" cy="409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B0F0"/>
                  </a:solidFill>
                  <a:latin typeface="Franklin Gothic Medium" panose="020B0603020102020204" pitchFamily="34" charset="0"/>
                </a:rPr>
                <a:t>2022</a:t>
              </a:r>
            </a:p>
          </p:txBody>
        </p:sp>
      </p:grp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374104" y="493357"/>
            <a:ext cx="9924928" cy="9730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>
          <a:xfrm>
            <a:off x="264850" y="133401"/>
            <a:ext cx="10970484" cy="35995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Государственная программа «Развитие жилищной сферы»</a:t>
            </a:r>
            <a:endParaRPr lang="ru-RU" sz="1800" b="1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9D49B164-1642-4563-B614-5A5E90B0A82E}"/>
              </a:ext>
            </a:extLst>
          </p:cNvPr>
          <p:cNvSpPr/>
          <p:nvPr/>
        </p:nvSpPr>
        <p:spPr>
          <a:xfrm>
            <a:off x="385182" y="688517"/>
            <a:ext cx="10506683" cy="35504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anklin Gothic Medium" panose="020B06030201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610DDED7-3310-40D5-B1E8-3E0830C9AF64}"/>
              </a:ext>
            </a:extLst>
          </p:cNvPr>
          <p:cNvSpPr/>
          <p:nvPr/>
        </p:nvSpPr>
        <p:spPr>
          <a:xfrm>
            <a:off x="537787" y="674237"/>
            <a:ext cx="9861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Franklin Gothic Medium" panose="020B0603020102020204" pitchFamily="34" charset="0"/>
                <a:cs typeface="Calibri" panose="020F0502020204030204" pitchFamily="34" charset="0"/>
              </a:rPr>
              <a:t>Ликвидация аварийного жилищного </a:t>
            </a:r>
            <a:r>
              <a:rPr lang="ru-RU" sz="1600" b="1" dirty="0" smtClean="0">
                <a:latin typeface="Franklin Gothic Medium" panose="020B0603020102020204" pitchFamily="34" charset="0"/>
                <a:cs typeface="Calibri" panose="020F0502020204030204" pitchFamily="34" charset="0"/>
              </a:rPr>
              <a:t>фонда (признанного </a:t>
            </a:r>
            <a:r>
              <a:rPr lang="ru-RU" sz="1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ДО  и после 1 января 2017 года</a:t>
            </a:r>
            <a:r>
              <a:rPr lang="ru-RU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2019-2023</a:t>
            </a:r>
            <a:endParaRPr lang="ru-RU" sz="16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866" y="508068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>
            <a:off x="651621" y="2020434"/>
            <a:ext cx="10240245" cy="3103116"/>
            <a:chOff x="651621" y="2020434"/>
            <a:chExt cx="10240245" cy="3103116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651621" y="3990940"/>
              <a:ext cx="97892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FF0000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28,8</a:t>
              </a:r>
              <a:endParaRPr lang="ru-RU" sz="2400" dirty="0">
                <a:solidFill>
                  <a:srgbClr val="FF000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680555" y="4467540"/>
              <a:ext cx="96549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ru-RU" sz="14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 </a:t>
              </a:r>
              <a:endParaRPr lang="ru-RU" sz="1400" dirty="0">
                <a:latin typeface="Franklin Gothic Medium" panose="020B0603020102020204" pitchFamily="34" charset="0"/>
              </a:endParaRPr>
            </a:p>
          </p:txBody>
        </p: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937080" y="2084789"/>
              <a:ext cx="0" cy="30387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Прямоугольник 25"/>
            <p:cNvSpPr/>
            <p:nvPr/>
          </p:nvSpPr>
          <p:spPr>
            <a:xfrm>
              <a:off x="3553152" y="3003892"/>
              <a:ext cx="129701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105,8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 flipH="1">
              <a:off x="6703559" y="2963853"/>
              <a:ext cx="100882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162,1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5718064" y="3816776"/>
              <a:ext cx="92911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11,2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631289" y="3873836"/>
              <a:ext cx="105741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7,1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814902" y="4397056"/>
              <a:ext cx="724322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 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768568" y="3596434"/>
              <a:ext cx="76761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722300" y="4386734"/>
              <a:ext cx="87357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</a:t>
              </a: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708072" y="2253946"/>
              <a:ext cx="95558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5702462" y="2275485"/>
              <a:ext cx="75182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702461" y="2966272"/>
              <a:ext cx="10301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179,8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813295" y="3568666"/>
              <a:ext cx="88916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749273" y="2993763"/>
              <a:ext cx="10339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118,7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7849937" y="2956526"/>
              <a:ext cx="122136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139,8</a:t>
              </a:r>
              <a:endParaRPr lang="ru-RU" sz="2400" dirty="0">
                <a:solidFill>
                  <a:srgbClr val="2D7BC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849937" y="3806793"/>
              <a:ext cx="85927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   </a:t>
              </a:r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9</a:t>
              </a:r>
              <a:r>
                <a:rPr lang="ru-RU" sz="2400" dirty="0" smtClean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,0</a:t>
              </a:r>
              <a:endParaRPr lang="ru-RU" sz="2400" dirty="0">
                <a:solidFill>
                  <a:srgbClr val="2D7BC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892761" y="4416440"/>
              <a:ext cx="81645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 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7864885" y="3600721"/>
              <a:ext cx="100110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707081" y="3814611"/>
              <a:ext cx="9329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8,0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4849523" y="4372867"/>
              <a:ext cx="79055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0691137" y="3350213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10675140" y="3561969"/>
              <a:ext cx="2167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 </a:t>
              </a: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10700761" y="3744848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0700761" y="3995105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1200"/>
                </a:lnSpc>
              </a:pPr>
              <a:endParaRPr lang="ru-RU" sz="1000" dirty="0">
                <a:latin typeface="Franklin Gothic Medium" panose="020B0603020102020204" pitchFamily="34" charset="0"/>
                <a:cs typeface="Times New Roman" pitchFamily="18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0486008" y="2984452"/>
              <a:ext cx="18473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sz="1400" b="1" dirty="0">
                <a:latin typeface="Franklin Gothic Medium" panose="020B0603020102020204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4766824" y="2275485"/>
              <a:ext cx="88836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5718064" y="3561130"/>
              <a:ext cx="829559" cy="2478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6675106" y="2267036"/>
              <a:ext cx="89524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6726358" y="3556048"/>
              <a:ext cx="80957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кв. м </a:t>
              </a: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6766774" y="4372867"/>
              <a:ext cx="94561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ru-RU" sz="1000" dirty="0">
                  <a:latin typeface="Franklin Gothic Medium" panose="020B0603020102020204" pitchFamily="34" charset="0"/>
                  <a:cs typeface="Times New Roman" pitchFamily="18" charset="0"/>
                </a:rPr>
                <a:t>тыс. чел. </a:t>
              </a:r>
            </a:p>
          </p:txBody>
        </p:sp>
        <p:sp>
          <p:nvSpPr>
            <p:cNvPr id="68" name="Прямоугольник 67"/>
            <p:cNvSpPr/>
            <p:nvPr/>
          </p:nvSpPr>
          <p:spPr>
            <a:xfrm flipH="1">
              <a:off x="6820593" y="3799279"/>
              <a:ext cx="781628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solidFill>
                    <a:srgbClr val="2D7BC1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9,7</a:t>
              </a: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7875762" y="2275486"/>
              <a:ext cx="104620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400" dirty="0">
                  <a:latin typeface="Franklin Gothic Medium" panose="020B0603020102020204" pitchFamily="34" charset="0"/>
                </a:rPr>
                <a:t>факт</a:t>
              </a:r>
            </a:p>
          </p:txBody>
        </p:sp>
        <p:cxnSp>
          <p:nvCxnSpPr>
            <p:cNvPr id="70" name="Прямая соединительная линия 69"/>
            <p:cNvCxnSpPr>
              <a:cxnSpLocks/>
            </p:cNvCxnSpPr>
            <p:nvPr/>
          </p:nvCxnSpPr>
          <p:spPr>
            <a:xfrm>
              <a:off x="4751803" y="2067304"/>
              <a:ext cx="0" cy="24879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 flipH="1">
              <a:off x="6701648" y="2040743"/>
              <a:ext cx="1914" cy="259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>
              <a:off x="7829421" y="2020434"/>
              <a:ext cx="836" cy="2596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1" name="Рисунок 90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642" y="881695"/>
            <a:ext cx="895762" cy="851565"/>
          </a:xfrm>
          <a:prstGeom prst="rect">
            <a:avLst/>
          </a:prstGeom>
        </p:spPr>
      </p:pic>
      <p:sp>
        <p:nvSpPr>
          <p:cNvPr id="92" name="Прямоугольник 91"/>
          <p:cNvSpPr/>
          <p:nvPr/>
        </p:nvSpPr>
        <p:spPr>
          <a:xfrm>
            <a:off x="583133" y="3214250"/>
            <a:ext cx="116034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415,7</a:t>
            </a:r>
            <a:endParaRPr lang="ru-RU" sz="2400" dirty="0">
              <a:solidFill>
                <a:srgbClr val="FF000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Franklin Gothic Medium" panose="020B0603020102020204" pitchFamily="34" charset="0"/>
                <a:cs typeface="Times New Roman" pitchFamily="18" charset="0"/>
              </a:rPr>
              <a:t>тыс. кв. м </a:t>
            </a:r>
            <a:endParaRPr lang="ru-RU" sz="1400" dirty="0">
              <a:latin typeface="Franklin Gothic Medium" panose="020B0603020102020204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45082" y="1916260"/>
            <a:ext cx="159199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ru-RU" sz="1400" dirty="0">
                <a:latin typeface="Franklin Gothic Medium" panose="020B0603020102020204" pitchFamily="34" charset="0"/>
              </a:rPr>
              <a:t>Аварийный жилищный фонд включенный в Адресную программу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>
                <a:latin typeface="Franklin Gothic Medium" panose="020B0603020102020204" pitchFamily="34" charset="0"/>
              </a:rPr>
              <a:pPr/>
              <a:t>18</a:t>
            </a:fld>
            <a:endParaRPr lang="ru-RU" dirty="0">
              <a:latin typeface="Franklin Gothic Medium" panose="020B0603020102020204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937080" y="1685303"/>
            <a:ext cx="159199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ru-RU" sz="1400" dirty="0">
                <a:latin typeface="Franklin Gothic Medium" panose="020B0603020102020204" pitchFamily="34" charset="0"/>
              </a:rPr>
              <a:t>Остаток аварийного фонда подлежащего  расселению на </a:t>
            </a:r>
            <a:r>
              <a:rPr lang="ru-RU" sz="1400" dirty="0" smtClean="0">
                <a:latin typeface="Franklin Gothic Medium" panose="020B0603020102020204" pitchFamily="34" charset="0"/>
              </a:rPr>
              <a:t>28</a:t>
            </a:r>
            <a:r>
              <a:rPr lang="ru-RU" sz="1400" dirty="0" smtClean="0">
                <a:latin typeface="Franklin Gothic Medium" panose="020B0603020102020204" pitchFamily="34" charset="0"/>
              </a:rPr>
              <a:t>.11.2023 </a:t>
            </a:r>
            <a:endParaRPr lang="ru-RU" sz="1400" dirty="0">
              <a:latin typeface="Franklin Gothic Medium" panose="020B0603020102020204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2113075" y="3214250"/>
            <a:ext cx="116034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40,18</a:t>
            </a:r>
            <a:endParaRPr lang="ru-RU" sz="2400" dirty="0">
              <a:solidFill>
                <a:srgbClr val="00B05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Franklin Gothic Medium" panose="020B0603020102020204" pitchFamily="34" charset="0"/>
                <a:cs typeface="Times New Roman" pitchFamily="18" charset="0"/>
              </a:rPr>
              <a:t>тыс. кв. м </a:t>
            </a:r>
            <a:endParaRPr lang="ru-RU" sz="1400" dirty="0">
              <a:latin typeface="Franklin Gothic Medium" panose="020B0603020102020204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2188274" y="3989358"/>
            <a:ext cx="978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B05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2,968</a:t>
            </a:r>
            <a:endParaRPr lang="ru-RU" sz="2400" dirty="0">
              <a:solidFill>
                <a:srgbClr val="00B05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260976" y="4437061"/>
            <a:ext cx="9654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ru-RU" sz="1400" dirty="0">
                <a:latin typeface="Franklin Gothic Medium" panose="020B0603020102020204" pitchFamily="34" charset="0"/>
                <a:cs typeface="Times New Roman" pitchFamily="18" charset="0"/>
              </a:rPr>
              <a:t>тыс. чел. </a:t>
            </a:r>
            <a:endParaRPr lang="ru-RU" sz="1400" dirty="0">
              <a:latin typeface="Franklin Gothic Medium" panose="020B06030201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CB8A0421-4103-F601-A089-3EF1874C93F9}"/>
              </a:ext>
            </a:extLst>
          </p:cNvPr>
          <p:cNvSpPr/>
          <p:nvPr/>
        </p:nvSpPr>
        <p:spPr>
          <a:xfrm>
            <a:off x="5813860" y="1788861"/>
            <a:ext cx="8073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F0"/>
                </a:solidFill>
                <a:latin typeface="Franklin Gothic Medium" panose="020B0603020102020204" pitchFamily="34" charset="0"/>
              </a:rPr>
              <a:t>2021 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F781D03A-2759-1E4B-C404-9C6449D2CEF7}"/>
              </a:ext>
            </a:extLst>
          </p:cNvPr>
          <p:cNvCxnSpPr/>
          <p:nvPr/>
        </p:nvCxnSpPr>
        <p:spPr>
          <a:xfrm flipH="1">
            <a:off x="5711424" y="2017603"/>
            <a:ext cx="1914" cy="259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B0C5A42C-D0C5-7829-E6DE-3D91B6A96E8E}"/>
              </a:ext>
            </a:extLst>
          </p:cNvPr>
          <p:cNvCxnSpPr>
            <a:cxnSpLocks/>
          </p:cNvCxnSpPr>
          <p:nvPr/>
        </p:nvCxnSpPr>
        <p:spPr>
          <a:xfrm>
            <a:off x="9062623" y="2036731"/>
            <a:ext cx="18975" cy="26656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1807075-3EC5-58A3-361F-8875DE8AD9A8}"/>
              </a:ext>
            </a:extLst>
          </p:cNvPr>
          <p:cNvSpPr/>
          <p:nvPr/>
        </p:nvSpPr>
        <p:spPr>
          <a:xfrm>
            <a:off x="9159582" y="1832536"/>
            <a:ext cx="22172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B0F0"/>
                </a:solidFill>
                <a:latin typeface="Franklin Gothic Medium" panose="020B0603020102020204" pitchFamily="34" charset="0"/>
              </a:rPr>
              <a:t>Расселено 2019-2023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C48D21EB-2826-EF22-CC32-64F952F5F66E}"/>
              </a:ext>
            </a:extLst>
          </p:cNvPr>
          <p:cNvSpPr/>
          <p:nvPr/>
        </p:nvSpPr>
        <p:spPr>
          <a:xfrm>
            <a:off x="9302887" y="2267036"/>
            <a:ext cx="19040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anose="020B0603020102020204" pitchFamily="34" charset="0"/>
              </a:rPr>
              <a:t>факт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B78F7215-3B04-BF60-E402-DCEFA62078DD}"/>
              </a:ext>
            </a:extLst>
          </p:cNvPr>
          <p:cNvSpPr/>
          <p:nvPr/>
        </p:nvSpPr>
        <p:spPr>
          <a:xfrm>
            <a:off x="9600505" y="2950245"/>
            <a:ext cx="12213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D7BC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706,3</a:t>
            </a:r>
            <a:endParaRPr lang="ru-RU" sz="2400" dirty="0">
              <a:solidFill>
                <a:srgbClr val="2D7BC1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8D92CD6-081B-8778-2AF9-B654A572893A}"/>
              </a:ext>
            </a:extLst>
          </p:cNvPr>
          <p:cNvSpPr/>
          <p:nvPr/>
        </p:nvSpPr>
        <p:spPr>
          <a:xfrm>
            <a:off x="9697140" y="3765257"/>
            <a:ext cx="8592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2D7BC1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45,0</a:t>
            </a:r>
            <a:endParaRPr lang="ru-RU" sz="2400" dirty="0">
              <a:solidFill>
                <a:srgbClr val="2D7BC1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94F2952-1E20-D3FE-7683-B0B077D7CD7E}"/>
              </a:ext>
            </a:extLst>
          </p:cNvPr>
          <p:cNvSpPr/>
          <p:nvPr/>
        </p:nvSpPr>
        <p:spPr>
          <a:xfrm>
            <a:off x="9697140" y="4437061"/>
            <a:ext cx="109819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000" dirty="0">
                <a:latin typeface="Franklin Gothic Medium" panose="020B0603020102020204" pitchFamily="34" charset="0"/>
                <a:cs typeface="Times New Roman" pitchFamily="18" charset="0"/>
              </a:rPr>
              <a:t>тыс. чел. 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F5842424-733E-6C37-F4B9-4D2730B3AC41}"/>
              </a:ext>
            </a:extLst>
          </p:cNvPr>
          <p:cNvSpPr/>
          <p:nvPr/>
        </p:nvSpPr>
        <p:spPr>
          <a:xfrm>
            <a:off x="9669297" y="3524965"/>
            <a:ext cx="100110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latin typeface="Franklin Gothic Medium" panose="020B0603020102020204" pitchFamily="34" charset="0"/>
                <a:cs typeface="Times New Roman" pitchFamily="18" charset="0"/>
              </a:rPr>
              <a:t>тыс. кв. м </a:t>
            </a:r>
          </a:p>
        </p:txBody>
      </p:sp>
    </p:spTree>
    <p:extLst>
      <p:ext uri="{BB962C8B-B14F-4D97-AF65-F5344CB8AC3E}">
        <p14:creationId xmlns:p14="http://schemas.microsoft.com/office/powerpoint/2010/main" val="40196414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666749" y="87291"/>
            <a:ext cx="10001249" cy="105167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Улучшение жилищных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условий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коренных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малочисленных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народов Севера 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Югре</a:t>
            </a:r>
            <a:endParaRPr lang="ru-RU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666750" y="11580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39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18" y="2299004"/>
            <a:ext cx="1127101" cy="112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4393869" y="1364934"/>
            <a:ext cx="3278256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666751" y="1685728"/>
            <a:ext cx="392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2022 год	</a:t>
            </a:r>
            <a:endParaRPr lang="ru-RU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549" y="4758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666748" y="5083989"/>
            <a:ext cx="107420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В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сего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с начала реализации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мероприятия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предоставлено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4 882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субсидии на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12,0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млрд.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рублей</a:t>
            </a:r>
            <a:endParaRPr lang="ru-RU" dirty="0">
              <a:solidFill>
                <a:srgbClr val="203864"/>
              </a:solidFill>
              <a:latin typeface="Franklin Gothic Medium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495999" y="1685438"/>
            <a:ext cx="3927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на 1 ноября 2023 года</a:t>
            </a:r>
            <a:endParaRPr lang="ru-RU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495661" y="2061195"/>
            <a:ext cx="3937125" cy="2721369"/>
            <a:chOff x="7495661" y="2061195"/>
            <a:chExt cx="3937125" cy="2721369"/>
          </a:xfrm>
        </p:grpSpPr>
        <p:grpSp>
          <p:nvGrpSpPr>
            <p:cNvPr id="60" name="Группа 59"/>
            <p:cNvGrpSpPr/>
            <p:nvPr/>
          </p:nvGrpSpPr>
          <p:grpSpPr>
            <a:xfrm>
              <a:off x="7495661" y="2061195"/>
              <a:ext cx="3927600" cy="2721369"/>
              <a:chOff x="398669" y="4650162"/>
              <a:chExt cx="3927600" cy="2721369"/>
            </a:xfrm>
          </p:grpSpPr>
          <p:sp>
            <p:nvSpPr>
              <p:cNvPr id="62" name="Скругленный прямоугольник 61"/>
              <p:cNvSpPr/>
              <p:nvPr/>
            </p:nvSpPr>
            <p:spPr>
              <a:xfrm>
                <a:off x="398669" y="4650162"/>
                <a:ext cx="3927600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398669" y="4682996"/>
                <a:ext cx="390358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семей улучшивших жилищные условия</a:t>
                </a:r>
              </a:p>
            </p:txBody>
          </p:sp>
          <p:sp>
            <p:nvSpPr>
              <p:cNvPr id="65" name="Прямоугольник 64"/>
              <p:cNvSpPr>
                <a:spLocks noChangeAspect="1"/>
              </p:cNvSpPr>
              <p:nvPr/>
            </p:nvSpPr>
            <p:spPr>
              <a:xfrm>
                <a:off x="398669" y="5170167"/>
                <a:ext cx="392760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 smtClean="0">
                    <a:solidFill>
                      <a:srgbClr val="2E75B6"/>
                    </a:solidFill>
                    <a:latin typeface="Franklin Gothic Medium" pitchFamily="34" charset="0"/>
                  </a:rPr>
                  <a:t>план/</a:t>
                </a:r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факт</a:t>
                </a:r>
              </a:p>
              <a:p>
                <a:pPr algn="ctr"/>
                <a:r>
                  <a:rPr lang="ru-RU" sz="1600" dirty="0" smtClean="0">
                    <a:solidFill>
                      <a:srgbClr val="FF0000"/>
                    </a:solidFill>
                    <a:latin typeface="Franklin Gothic Medium" pitchFamily="34" charset="0"/>
                  </a:rPr>
                  <a:t>443</a:t>
                </a:r>
                <a:r>
                  <a:rPr lang="ru-RU" sz="1600" dirty="0" smtClean="0">
                    <a:solidFill>
                      <a:srgbClr val="2E75B6"/>
                    </a:solidFill>
                    <a:latin typeface="Franklin Gothic Medium" pitchFamily="34" charset="0"/>
                  </a:rPr>
                  <a:t> семей/</a:t>
                </a:r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107 семей</a:t>
                </a:r>
                <a:endParaRPr lang="ru-RU" sz="1600" dirty="0">
                  <a:solidFill>
                    <a:srgbClr val="00B050"/>
                  </a:solidFill>
                  <a:latin typeface="Franklin Gothic Medium" pitchFamily="34" charset="0"/>
                </a:endParaRPr>
              </a:p>
            </p:txBody>
          </p:sp>
        </p:grpSp>
        <p:sp>
          <p:nvSpPr>
            <p:cNvPr id="32" name="Прямоугольник 31"/>
            <p:cNvSpPr/>
            <p:nvPr/>
          </p:nvSpPr>
          <p:spPr>
            <a:xfrm>
              <a:off x="7505186" y="3437054"/>
              <a:ext cx="390358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600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Объем финансирования</a:t>
              </a:r>
              <a:endParaRPr lang="ru-RU" sz="1600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34" name="Прямоугольник 33"/>
            <p:cNvSpPr>
              <a:spLocks noChangeAspect="1"/>
            </p:cNvSpPr>
            <p:nvPr/>
          </p:nvSpPr>
          <p:spPr>
            <a:xfrm>
              <a:off x="7505186" y="3740400"/>
              <a:ext cx="392760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r>
                <a:rPr lang="ru-RU" sz="1600" dirty="0" smtClean="0">
                  <a:solidFill>
                    <a:srgbClr val="FF0000"/>
                  </a:solidFill>
                  <a:latin typeface="Franklin Gothic Medium" pitchFamily="34" charset="0"/>
                </a:rPr>
                <a:t>1,668</a:t>
              </a:r>
              <a:r>
                <a:rPr lang="ru-RU" sz="1600" dirty="0" smtClean="0">
                  <a:solidFill>
                    <a:srgbClr val="2E75B6"/>
                  </a:solidFill>
                  <a:latin typeface="Franklin Gothic Medium" pitchFamily="34" charset="0"/>
                </a:rPr>
                <a:t> млн рублей/</a:t>
              </a:r>
              <a:r>
                <a:rPr lang="ru-RU" sz="1600" dirty="0" smtClean="0">
                  <a:solidFill>
                    <a:srgbClr val="00B050"/>
                  </a:solidFill>
                  <a:latin typeface="Franklin Gothic Medium" pitchFamily="34" charset="0"/>
                </a:rPr>
                <a:t>472,7 млн </a:t>
              </a:r>
              <a:r>
                <a:rPr lang="ru-RU" sz="1600" dirty="0">
                  <a:solidFill>
                    <a:srgbClr val="00B050"/>
                  </a:solidFill>
                  <a:latin typeface="Franklin Gothic Medium" pitchFamily="34" charset="0"/>
                </a:rPr>
                <a:t>рублей </a:t>
              </a: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666748" y="2063170"/>
            <a:ext cx="3927264" cy="2721369"/>
            <a:chOff x="666748" y="2063170"/>
            <a:chExt cx="3927264" cy="2721369"/>
          </a:xfrm>
        </p:grpSpPr>
        <p:grpSp>
          <p:nvGrpSpPr>
            <p:cNvPr id="6" name="Группа 5"/>
            <p:cNvGrpSpPr/>
            <p:nvPr/>
          </p:nvGrpSpPr>
          <p:grpSpPr>
            <a:xfrm>
              <a:off x="666748" y="2063170"/>
              <a:ext cx="3927264" cy="2721369"/>
              <a:chOff x="313906" y="4650162"/>
              <a:chExt cx="3737802" cy="2721369"/>
            </a:xfrm>
          </p:grpSpPr>
          <p:sp>
            <p:nvSpPr>
              <p:cNvPr id="72" name="Скругленный прямоугольник 71"/>
              <p:cNvSpPr/>
              <p:nvPr/>
            </p:nvSpPr>
            <p:spPr>
              <a:xfrm>
                <a:off x="313907" y="4650162"/>
                <a:ext cx="3737801" cy="2721369"/>
              </a:xfrm>
              <a:prstGeom prst="roundRect">
                <a:avLst>
                  <a:gd name="adj" fmla="val 0"/>
                </a:avLst>
              </a:prstGeom>
              <a:solidFill>
                <a:schemeClr val="lt1">
                  <a:alpha val="71000"/>
                </a:schemeClr>
              </a:solidFill>
              <a:ln w="12700">
                <a:solidFill>
                  <a:srgbClr val="00B0F0"/>
                </a:solidFill>
              </a:ln>
              <a:effec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1600">
                  <a:solidFill>
                    <a:prstClr val="black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313907" y="4682996"/>
                <a:ext cx="373780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 sz="1862" b="0" i="0" u="none" strike="noStrike" kern="1200" spc="0" baseline="0">
                    <a:solidFill>
                      <a:prstClr val="black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600" dirty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Количество </a:t>
                </a:r>
                <a:r>
                  <a:rPr lang="ru-RU" sz="1600" dirty="0" smtClean="0">
                    <a:solidFill>
                      <a:srgbClr val="002060"/>
                    </a:solidFill>
                    <a:latin typeface="Franklin Gothic Medium" panose="020B0603020102020204" pitchFamily="34" charset="0"/>
                  </a:rPr>
                  <a:t>семей улучшивших жилищные условия</a:t>
                </a:r>
                <a:endParaRPr lang="ru-RU" sz="1600" dirty="0">
                  <a:solidFill>
                    <a:srgbClr val="002060"/>
                  </a:solidFill>
                  <a:latin typeface="Franklin Gothic Medium" panose="020B0603020102020204" pitchFamily="34" charset="0"/>
                </a:endParaRPr>
              </a:p>
            </p:txBody>
          </p:sp>
          <p:sp>
            <p:nvSpPr>
              <p:cNvPr id="85" name="Прямоугольник 84"/>
              <p:cNvSpPr>
                <a:spLocks noChangeAspect="1"/>
              </p:cNvSpPr>
              <p:nvPr/>
            </p:nvSpPr>
            <p:spPr>
              <a:xfrm>
                <a:off x="313906" y="5166242"/>
                <a:ext cx="3737802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1600" dirty="0" smtClean="0">
                    <a:solidFill>
                      <a:srgbClr val="2E75B6"/>
                    </a:solidFill>
                    <a:latin typeface="Franklin Gothic Medium" pitchFamily="34" charset="0"/>
                  </a:rPr>
                  <a:t>факт</a:t>
                </a:r>
                <a:endParaRPr lang="ru-RU" sz="1600" dirty="0">
                  <a:solidFill>
                    <a:srgbClr val="2E75B6"/>
                  </a:solidFill>
                  <a:latin typeface="Franklin Gothic Medium" pitchFamily="34" charset="0"/>
                </a:endParaRPr>
              </a:p>
              <a:p>
                <a:pPr algn="ctr"/>
                <a:r>
                  <a:rPr lang="ru-RU" sz="1600" dirty="0" smtClean="0">
                    <a:solidFill>
                      <a:srgbClr val="00B050"/>
                    </a:solidFill>
                    <a:latin typeface="Franklin Gothic Medium" pitchFamily="34" charset="0"/>
                  </a:rPr>
                  <a:t>445 семей</a:t>
                </a:r>
                <a:endParaRPr lang="ru-RU" sz="1600" dirty="0">
                  <a:solidFill>
                    <a:srgbClr val="00B050"/>
                  </a:solidFill>
                  <a:latin typeface="Franklin Gothic Medium" pitchFamily="34" charset="0"/>
                </a:endParaRPr>
              </a:p>
            </p:txBody>
          </p:sp>
        </p:grpSp>
        <p:sp>
          <p:nvSpPr>
            <p:cNvPr id="35" name="Прямоугольник 34"/>
            <p:cNvSpPr/>
            <p:nvPr/>
          </p:nvSpPr>
          <p:spPr>
            <a:xfrm>
              <a:off x="666749" y="3438000"/>
              <a:ext cx="392726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600" dirty="0" smtClean="0">
                  <a:solidFill>
                    <a:srgbClr val="002060"/>
                  </a:solidFill>
                  <a:latin typeface="Franklin Gothic Medium" panose="020B0603020102020204" pitchFamily="34" charset="0"/>
                </a:rPr>
                <a:t>Объем финансирования</a:t>
              </a:r>
              <a:endParaRPr lang="ru-RU" sz="1600" dirty="0">
                <a:solidFill>
                  <a:srgbClr val="00206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36" name="Прямоугольник 35"/>
            <p:cNvSpPr>
              <a:spLocks noChangeAspect="1"/>
            </p:cNvSpPr>
            <p:nvPr/>
          </p:nvSpPr>
          <p:spPr>
            <a:xfrm>
              <a:off x="666748" y="3739425"/>
              <a:ext cx="392726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dirty="0" smtClean="0">
                  <a:solidFill>
                    <a:srgbClr val="2E75B6"/>
                  </a:solidFill>
                  <a:latin typeface="Franklin Gothic Medium" pitchFamily="34" charset="0"/>
                </a:rPr>
                <a:t>факт</a:t>
              </a:r>
              <a:endParaRPr lang="ru-RU" sz="16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600" dirty="0" smtClean="0">
                  <a:solidFill>
                    <a:srgbClr val="00B050"/>
                  </a:solidFill>
                  <a:latin typeface="Franklin Gothic Medium" pitchFamily="34" charset="0"/>
                </a:rPr>
                <a:t>1,676 млрд </a:t>
              </a:r>
              <a:r>
                <a:rPr lang="ru-RU" sz="1600" dirty="0">
                  <a:solidFill>
                    <a:srgbClr val="00B050"/>
                  </a:solidFill>
                  <a:latin typeface="Franklin Gothic Medium" pitchFamily="34" charset="0"/>
                </a:rPr>
                <a:t>рублей </a:t>
              </a:r>
            </a:p>
          </p:txBody>
        </p:sp>
      </p:grpSp>
      <p:sp>
        <p:nvSpPr>
          <p:cNvPr id="47" name="Номер слайда 1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B5ED1C7-A435-4640-814A-A3250BF80451}" type="slidenum">
              <a:rPr lang="ru-RU" sz="1200">
                <a:solidFill>
                  <a:schemeClr val="tx1">
                    <a:tint val="75000"/>
                  </a:schemeClr>
                </a:solidFill>
                <a:latin typeface="Franklin Gothic Medium" panose="020B0603020102020204" pitchFamily="34" charset="0"/>
              </a:rPr>
              <a:pPr algn="r"/>
              <a:t>19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76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636141" y="474106"/>
            <a:ext cx="9280512" cy="33321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b="1" dirty="0">
                <a:solidFill>
                  <a:srgbClr val="002060"/>
                </a:solidFill>
                <a:latin typeface="Franklin Gothic Medium" pitchFamily="34" charset="0"/>
              </a:rPr>
              <a:t>Цель государственной программы «Развитие жилищной </a:t>
            </a:r>
            <a:r>
              <a:rPr lang="ru-RU" sz="2400" b="1" dirty="0" smtClean="0">
                <a:solidFill>
                  <a:srgbClr val="002060"/>
                </a:solidFill>
                <a:latin typeface="Franklin Gothic Medium" pitchFamily="34" charset="0"/>
              </a:rPr>
              <a:t>сферы»</a:t>
            </a:r>
            <a:endParaRPr lang="ru-RU" sz="2400" b="1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7889" y="1508482"/>
            <a:ext cx="2149114" cy="49634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r"/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Национальная  цель 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895794" y="2765404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ЦЕЛЬ :</a:t>
            </a:r>
          </a:p>
        </p:txBody>
      </p:sp>
      <p:sp>
        <p:nvSpPr>
          <p:cNvPr id="26" name="Объект 2"/>
          <p:cNvSpPr txBox="1">
            <a:spLocks/>
          </p:cNvSpPr>
          <p:nvPr/>
        </p:nvSpPr>
        <p:spPr>
          <a:xfrm>
            <a:off x="4204796" y="1502693"/>
            <a:ext cx="6078194" cy="461054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Комфортная и безопасная среда для жизни</a:t>
            </a:r>
          </a:p>
        </p:txBody>
      </p:sp>
      <p:sp>
        <p:nvSpPr>
          <p:cNvPr id="27" name="Объект 2"/>
          <p:cNvSpPr txBox="1">
            <a:spLocks/>
          </p:cNvSpPr>
          <p:nvPr/>
        </p:nvSpPr>
        <p:spPr>
          <a:xfrm>
            <a:off x="4204796" y="2494054"/>
            <a:ext cx="6078195" cy="94281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Создание условий для развития жилищного </a:t>
            </a:r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строительства и обеспечения </a:t>
            </a:r>
            <a:r>
              <a:rPr lang="ru-RU" sz="20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населения доступным </a:t>
            </a:r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жильем</a:t>
            </a:r>
          </a:p>
          <a:p>
            <a:pPr algn="just"/>
            <a:endParaRPr lang="ru-RU" sz="200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72208" y="3846073"/>
            <a:ext cx="11247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Задачи </a:t>
            </a:r>
            <a:r>
              <a:rPr lang="ru-RU" sz="20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04796" y="3694266"/>
            <a:ext cx="60781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1. Регулирование градостроительной деятельности.</a:t>
            </a:r>
          </a:p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2. Комплексное развитие территорий.</a:t>
            </a:r>
            <a:endParaRPr lang="ru-RU" sz="200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3. </a:t>
            </a:r>
            <a:r>
              <a:rPr lang="ru-RU" sz="20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Улучшение жилищных условий граждан. </a:t>
            </a:r>
            <a:endParaRPr lang="ru-RU" sz="2000" dirty="0" smtClean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1524000" y="815152"/>
            <a:ext cx="9144000" cy="97306"/>
            <a:chOff x="947651" y="2746863"/>
            <a:chExt cx="7257566" cy="97306"/>
          </a:xfrm>
        </p:grpSpPr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206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92928" y="5183648"/>
            <a:ext cx="2004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Подпрограммы:</a:t>
            </a:r>
            <a:endParaRPr lang="ru-RU" sz="20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04796" y="4916953"/>
            <a:ext cx="62626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1. «Комплексное развитие территорий».</a:t>
            </a:r>
          </a:p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2. «Создание </a:t>
            </a:r>
            <a:r>
              <a:rPr lang="ru-RU" sz="200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условий для обеспечения жилыми помещениями граждан</a:t>
            </a:r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».</a:t>
            </a:r>
          </a:p>
          <a:p>
            <a:r>
              <a:rPr lang="ru-RU" sz="200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3. «Обеспечение реализации государственной программы».</a:t>
            </a:r>
          </a:p>
        </p:txBody>
      </p:sp>
      <p:pic>
        <p:nvPicPr>
          <p:cNvPr id="15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2898" y="321479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7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205" y="2730752"/>
            <a:ext cx="10389489" cy="830997"/>
          </a:xfrm>
          <a:noFill/>
        </p:spPr>
        <p:txBody>
          <a:bodyPr wrap="square" rtlCol="0" anchor="b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Спасибо за внимание </a:t>
            </a:r>
            <a:endParaRPr lang="en-US" sz="4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7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733" y="605631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20</a:t>
            </a:fld>
            <a:endParaRPr lang="ru-RU"/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2EA95D50-85BF-4E5B-A1B6-16FB428D6EBE}"/>
              </a:ext>
            </a:extLst>
          </p:cNvPr>
          <p:cNvGrpSpPr/>
          <p:nvPr/>
        </p:nvGrpSpPr>
        <p:grpSpPr>
          <a:xfrm>
            <a:off x="925722" y="922598"/>
            <a:ext cx="9601200" cy="93979"/>
            <a:chOff x="947651" y="2754884"/>
            <a:chExt cx="7257566" cy="89285"/>
          </a:xfrm>
        </p:grpSpPr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xmlns="" id="{1CF208F2-9143-4141-AC47-A0AB4967D7DF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FC32EAD5-2317-47E3-9632-A20E23416470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92317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457200" y="921535"/>
            <a:ext cx="10210800" cy="103783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848416" y="95277"/>
            <a:ext cx="9134690" cy="6990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Финансирование государственной программы «Развитие жилищной сферы» </a:t>
            </a:r>
            <a:b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в 2022 году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453637814"/>
              </p:ext>
            </p:extLst>
          </p:nvPr>
        </p:nvGraphicFramePr>
        <p:xfrm>
          <a:off x="28159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6FBBAED-F6CE-460C-97DE-D5D9937FF003}"/>
              </a:ext>
            </a:extLst>
          </p:cNvPr>
          <p:cNvSpPr txBox="1"/>
          <p:nvPr/>
        </p:nvSpPr>
        <p:spPr>
          <a:xfrm>
            <a:off x="82548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18,5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2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134385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1474098" y="2193285"/>
            <a:ext cx="3926845" cy="996434"/>
            <a:chOff x="3099597" y="1180796"/>
            <a:chExt cx="3926845" cy="99643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12 640 839,7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2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340288" y="4886921"/>
            <a:ext cx="3488120" cy="773098"/>
            <a:chOff x="3578432" y="3988926"/>
            <a:chExt cx="3488120" cy="77309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3488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2 492 375,7 тыс. 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17380" y="4157105"/>
              <a:ext cx="27287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Федеральный бюджет</a:t>
              </a:r>
            </a:p>
          </p:txBody>
        </p:sp>
        <p:sp>
          <p:nvSpPr>
            <p:cNvPr id="24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78"/>
            <p:cNvSpPr/>
            <p:nvPr/>
          </p:nvSpPr>
          <p:spPr>
            <a:xfrm flipV="1">
              <a:off x="3831457" y="4096926"/>
              <a:ext cx="3041999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202314" y="4216726"/>
            <a:ext cx="4079530" cy="615456"/>
            <a:chOff x="4158091" y="3209151"/>
            <a:chExt cx="4079530" cy="61545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752581" y="3486053"/>
              <a:ext cx="3392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2 231 316,8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680393" y="3209151"/>
              <a:ext cx="35572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Иные источники финансирования</a:t>
              </a:r>
            </a:p>
          </p:txBody>
        </p:sp>
        <p:sp>
          <p:nvSpPr>
            <p:cNvPr id="25" name="椭圆 79"/>
            <p:cNvSpPr/>
            <p:nvPr/>
          </p:nvSpPr>
          <p:spPr>
            <a:xfrm>
              <a:off x="4158091" y="3460157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任意多边形 78"/>
            <p:cNvSpPr/>
            <p:nvPr/>
          </p:nvSpPr>
          <p:spPr>
            <a:xfrm>
              <a:off x="4256615" y="3523114"/>
              <a:ext cx="3888000" cy="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315522" y="3173159"/>
            <a:ext cx="3936908" cy="914156"/>
            <a:chOff x="4250508" y="2243464"/>
            <a:chExt cx="3936908" cy="91415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1 164 787,2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42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09" y="525086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56" name="Диаграмма 55"/>
          <p:cNvGraphicFramePr/>
          <p:nvPr>
            <p:extLst>
              <p:ext uri="{D42A27DB-BD31-4B8C-83A1-F6EECF244321}">
                <p14:modId xmlns:p14="http://schemas.microsoft.com/office/powerpoint/2010/main" val="4283476397"/>
              </p:ext>
            </p:extLst>
          </p:nvPr>
        </p:nvGraphicFramePr>
        <p:xfrm>
          <a:off x="6240874" y="2751502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6FBBAED-F6CE-460C-97DE-D5D9937FF003}"/>
              </a:ext>
            </a:extLst>
          </p:cNvPr>
          <p:cNvSpPr txBox="1"/>
          <p:nvPr/>
        </p:nvSpPr>
        <p:spPr>
          <a:xfrm>
            <a:off x="6784758" y="3774699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17,8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58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7303126" y="3440043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Группа 58"/>
          <p:cNvGrpSpPr/>
          <p:nvPr/>
        </p:nvGrpSpPr>
        <p:grpSpPr>
          <a:xfrm>
            <a:off x="7433373" y="2167560"/>
            <a:ext cx="3926845" cy="996434"/>
            <a:chOff x="3099597" y="1180796"/>
            <a:chExt cx="3926845" cy="99643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12 131 155,3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(96,0%)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6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7287688" y="4873071"/>
            <a:ext cx="3488120" cy="773098"/>
            <a:chOff x="3578432" y="3988926"/>
            <a:chExt cx="3488120" cy="77309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3488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2 396 689,1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(96,2%)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117380" y="4157105"/>
              <a:ext cx="27287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Федеральный бюджет</a:t>
              </a:r>
            </a:p>
          </p:txBody>
        </p:sp>
        <p:sp>
          <p:nvSpPr>
            <p:cNvPr id="67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任意多边形 78"/>
            <p:cNvSpPr/>
            <p:nvPr/>
          </p:nvSpPr>
          <p:spPr>
            <a:xfrm flipV="1">
              <a:off x="3831457" y="4096926"/>
              <a:ext cx="3041999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8135355" y="4193485"/>
            <a:ext cx="4079530" cy="615456"/>
            <a:chOff x="4158091" y="3209151"/>
            <a:chExt cx="4079530" cy="615456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752581" y="3486053"/>
              <a:ext cx="3392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2 215 916,2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(99,3%)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680393" y="3209151"/>
              <a:ext cx="35572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Иные источники финансирования</a:t>
              </a:r>
            </a:p>
          </p:txBody>
        </p:sp>
        <p:sp>
          <p:nvSpPr>
            <p:cNvPr id="72" name="椭圆 79"/>
            <p:cNvSpPr/>
            <p:nvPr/>
          </p:nvSpPr>
          <p:spPr>
            <a:xfrm>
              <a:off x="4158091" y="3460157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任意多边形 78"/>
            <p:cNvSpPr/>
            <p:nvPr/>
          </p:nvSpPr>
          <p:spPr>
            <a:xfrm>
              <a:off x="4256615" y="3523114"/>
              <a:ext cx="3888000" cy="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8272313" y="3139285"/>
            <a:ext cx="3936908" cy="914156"/>
            <a:chOff x="4250508" y="2243464"/>
            <a:chExt cx="3936908" cy="914156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1 094 348,8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(94,0%)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7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53143" y="1346979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Плановые показатели: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232418" y="1345004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Фактическое финансирование (96,3%):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3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08005" y="15981"/>
            <a:ext cx="8204895" cy="7557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Достижение целевых показателей государственной программы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жилищной сферы» в 2022 году</a:t>
            </a:r>
            <a:endParaRPr lang="en-US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1524000" y="815152"/>
            <a:ext cx="9144000" cy="97306"/>
            <a:chOff x="947651" y="2746863"/>
            <a:chExt cx="7257566" cy="97306"/>
          </a:xfrm>
        </p:grpSpPr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542837" y="1163154"/>
            <a:ext cx="2714400" cy="2319238"/>
            <a:chOff x="1809537" y="1163154"/>
            <a:chExt cx="2714400" cy="2340053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1809537" y="1174000"/>
              <a:ext cx="2714400" cy="232920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809537" y="1163154"/>
              <a:ext cx="2714399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Объем жилищного строительства, млн. кв. м в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год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1828799" y="1980000"/>
              <a:ext cx="2695137" cy="616256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0,868/0,878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(101,2%)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7921391" y="1162800"/>
            <a:ext cx="2717310" cy="2302714"/>
            <a:chOff x="7616591" y="1162799"/>
            <a:chExt cx="2717310" cy="2340001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7619501" y="1173600"/>
              <a:ext cx="27144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618801" y="1162799"/>
              <a:ext cx="2714400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Количество семей, улучшивших жилищные условия, тыс. семей в год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7616591" y="1980000"/>
              <a:ext cx="2716610" cy="6155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55,1/45,0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(81,7%)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544100" y="3690001"/>
            <a:ext cx="2713136" cy="2332799"/>
            <a:chOff x="1810800" y="3690001"/>
            <a:chExt cx="2905200" cy="2332799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1810800" y="3693600"/>
              <a:ext cx="29052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828799" y="3690001"/>
              <a:ext cx="2887201" cy="7744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Количество граждан, расселенных из аварийного жилищного фонда, </a:t>
              </a:r>
            </a:p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тыс.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человек*</a:t>
              </a:r>
              <a:endParaRPr lang="ru-RU" sz="1400" dirty="0">
                <a:solidFill>
                  <a:srgbClr val="FF000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1826399" y="4612605"/>
              <a:ext cx="2885301" cy="6155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14,5/20,47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(141,2%)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56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227" y="456362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54134" y="6230409"/>
            <a:ext cx="11556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Плановые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значения показателей указаны в соответствии с соглашением, заключенным с Минстроем России о реализации о реализации регионального проекта</a:t>
            </a:r>
          </a:p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«Обеспечение устойчивого сокращения непригодного для проживания жилищного фонда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7921390" y="3690000"/>
            <a:ext cx="2719009" cy="2332800"/>
            <a:chOff x="7429500" y="3690000"/>
            <a:chExt cx="2906100" cy="2332800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7429500" y="3693600"/>
              <a:ext cx="29061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7429500" y="3690000"/>
              <a:ext cx="2903701" cy="772173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Количество квадратных метров расселенного аварийного жилищного фонда, тыс. кв.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м* 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7429500" y="4611600"/>
              <a:ext cx="2903701" cy="6155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233,3 /296,99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(127,3%)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70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136" y="4049647"/>
            <a:ext cx="1618754" cy="161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па 25"/>
          <p:cNvGrpSpPr/>
          <p:nvPr/>
        </p:nvGrpSpPr>
        <p:grpSpPr>
          <a:xfrm>
            <a:off x="4443209" y="1122994"/>
            <a:ext cx="3289300" cy="2329563"/>
            <a:chOff x="4445000" y="2674437"/>
            <a:chExt cx="3289300" cy="2329563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4445000" y="2674800"/>
              <a:ext cx="32893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727239" y="2674437"/>
              <a:ext cx="2714400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Общая площадь жилых помещений, 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приходящихся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 в среднем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на 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1 жителя, кв. м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726061" y="3480837"/>
              <a:ext cx="2715578" cy="6155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22,2/21,6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(97,3%)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493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4000" y="1619538"/>
            <a:ext cx="4362450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Внесение изменений в схему территориального планирования Ханты-Мансийского автономного округа - Югры и нормативы градостроительного проектирования Ханты-Мансийского автономного округа - Югры</a:t>
            </a:r>
          </a:p>
        </p:txBody>
      </p:sp>
      <p:sp>
        <p:nvSpPr>
          <p:cNvPr id="66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2081565" y="922994"/>
            <a:ext cx="380488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мероприятия:</a:t>
            </a:r>
            <a:endParaRPr lang="ru-RU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4000" y="2533616"/>
            <a:ext cx="4362451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endParaRPr lang="ru-RU" sz="1200" dirty="0">
              <a:solidFill>
                <a:srgbClr val="00206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Сопровождение и развитие региональных информационных систем в области градостроительства и жилищной сферы</a:t>
            </a: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73" name="Picture 4" descr="https://socialmediamagnet.net/wp-content/uploads/Sylabus-Icon-e154531555657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22994"/>
            <a:ext cx="570331" cy="562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Группа 39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1524000" y="796943"/>
            <a:ext cx="9144000" cy="9730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3" name="Прямоугольник 42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4001" y="3835896"/>
            <a:ext cx="4362448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1200" dirty="0">
              <a:solidFill>
                <a:srgbClr val="00206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err="1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Цифровизация</a:t>
            </a:r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строительной отрасли</a:t>
            </a: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723" y="1069302"/>
            <a:ext cx="552944" cy="463336"/>
          </a:xfrm>
          <a:prstGeom prst="rect">
            <a:avLst/>
          </a:prstGeom>
        </p:spPr>
      </p:pic>
      <p:sp>
        <p:nvSpPr>
          <p:cNvPr id="57" name="Прямоугольник 56"/>
          <p:cNvSpPr/>
          <p:nvPr/>
        </p:nvSpPr>
        <p:spPr bwMode="auto">
          <a:xfrm>
            <a:off x="1524000" y="23684"/>
            <a:ext cx="9166560" cy="8113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18000" rIns="97718" bIns="1800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Подпрограмма  </a:t>
            </a: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«Содействие развитию  жилищного строительства» 2022 </a:t>
            </a:r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год </a:t>
            </a:r>
            <a:endParaRPr lang="en-US" b="1" i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3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7015920" y="1116304"/>
            <a:ext cx="263373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результаты: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4000" y="4558791"/>
            <a:ext cx="4362447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Предоставление субсидии </a:t>
            </a:r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муниципальным образованиям для </a:t>
            </a:r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реализации полномочий в области градостроительной деятельности, строительства и жилищных </a:t>
            </a:r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отношений</a:t>
            </a:r>
          </a:p>
          <a:p>
            <a:pPr algn="ctr"/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1725" y="1619537"/>
            <a:ext cx="4508835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Актуализация схемы территориального планирования автономного округа, в части региональных и федеральных объектов социальной, инженерной и транспортной инфраструктуры</a:t>
            </a:r>
          </a:p>
        </p:txBody>
      </p:sp>
      <p:sp>
        <p:nvSpPr>
          <p:cNvPr id="32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1725" y="2532497"/>
            <a:ext cx="448627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lvl="0"/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Совершенствование информационных систем:</a:t>
            </a:r>
          </a:p>
          <a:p>
            <a:pPr lvl="0"/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1. Государственная информационная система обеспечения градостроительной деятельности автономного округа;</a:t>
            </a:r>
          </a:p>
          <a:p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2. Автоматизированная информационная система учета граждан, нуждающихся в получении государственной поддержки в жилищной сфере автономного округа</a:t>
            </a:r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1726" y="3837070"/>
            <a:ext cx="4486274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lvl="0"/>
            <a:r>
              <a:rPr lang="ru-RU" sz="1200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Внедрение в проектировании и строительстве объектов капитального строительства объемного моделирования (3D-моделирование, BIM-технологии) </a:t>
            </a:r>
          </a:p>
        </p:txBody>
      </p:sp>
      <p:sp>
        <p:nvSpPr>
          <p:cNvPr id="34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1723" y="4557503"/>
            <a:ext cx="4486276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lvl="0"/>
            <a:r>
              <a:rPr lang="ru-RU" sz="1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Создание условий для развития территорий и улучшения качества жизни населения, в том числе развития жилищного строительства и улучшения жилищных условий отдельных категорий граждан</a:t>
            </a:r>
            <a:endParaRPr lang="ru-RU" sz="1200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1525327" y="5538801"/>
            <a:ext cx="4362448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kern="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Стимулирование </a:t>
            </a:r>
            <a:r>
              <a:rPr lang="ru-RU" sz="1200" kern="0" dirty="0">
                <a:solidFill>
                  <a:srgbClr val="203864"/>
                </a:solidFill>
                <a:latin typeface="Franklin Gothic Medium" panose="020B0603020102020204" pitchFamily="34" charset="0"/>
              </a:rPr>
              <a:t>программ развития жилищного строительства (строительство (реконструкция) объектов водоснабжения, водоотведения и (или) теплоснабжения, автомобильных дорог общего пользования местного значения</a:t>
            </a:r>
            <a:r>
              <a:rPr lang="ru-RU" sz="1200" kern="0" dirty="0" smtClean="0">
                <a:solidFill>
                  <a:srgbClr val="203864"/>
                </a:solidFill>
                <a:latin typeface="Franklin Gothic Medium" panose="020B0603020102020204" pitchFamily="34" charset="0"/>
              </a:rPr>
              <a:t>)</a:t>
            </a:r>
          </a:p>
          <a:p>
            <a:pPr algn="ctr"/>
            <a:endParaRPr lang="ru-RU" sz="1200" kern="0" dirty="0">
              <a:solidFill>
                <a:srgbClr val="203864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1" name="Прямоугольник 19">
            <a:extLst>
              <a:ext uri="{FF2B5EF4-FFF2-40B4-BE49-F238E27FC236}">
                <a16:creationId xmlns="" xmlns:a16="http://schemas.microsoft.com/office/drawing/2014/main" id="{C27722AB-82D5-40EC-848C-28633ACC9DC1}"/>
              </a:ext>
            </a:extLst>
          </p:cNvPr>
          <p:cNvSpPr/>
          <p:nvPr/>
        </p:nvSpPr>
        <p:spPr>
          <a:xfrm>
            <a:off x="6183052" y="5540400"/>
            <a:ext cx="4486274" cy="120032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r>
              <a:rPr lang="ru-RU" sz="1200" dirty="0" smtClean="0">
                <a:solidFill>
                  <a:srgbClr val="203864"/>
                </a:solidFill>
                <a:latin typeface="Franklin Gothic Medium"/>
              </a:rPr>
              <a:t>Строительство </a:t>
            </a:r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дорог </a:t>
            </a:r>
            <a:r>
              <a:rPr lang="ru-RU" sz="1200" dirty="0" smtClean="0">
                <a:solidFill>
                  <a:srgbClr val="203864"/>
                </a:solidFill>
                <a:latin typeface="Franklin Gothic Medium"/>
              </a:rPr>
              <a:t>в  </a:t>
            </a:r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г. </a:t>
            </a:r>
            <a:r>
              <a:rPr lang="ru-RU" sz="1200" dirty="0" smtClean="0">
                <a:solidFill>
                  <a:srgbClr val="203864"/>
                </a:solidFill>
                <a:latin typeface="Franklin Gothic Medium"/>
              </a:rPr>
              <a:t>Нижневартовске</a:t>
            </a:r>
          </a:p>
          <a:p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- «Улица Первопоселенцев от улицы Северной до улицы Нововартовской;</a:t>
            </a:r>
            <a:endParaRPr lang="ru-RU" sz="1200" dirty="0">
              <a:solidFill>
                <a:srgbClr val="203864"/>
              </a:solidFill>
              <a:latin typeface="Times New Roman"/>
              <a:ea typeface="Times New Roman"/>
            </a:endParaRPr>
          </a:p>
          <a:p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- «Улица Северная от улицы Интернациональной до улицы Первопоселенцев. Улица Героев Самотлора от улицы №21 до улицы Северной</a:t>
            </a:r>
            <a:r>
              <a:rPr lang="ru-RU" sz="1200" dirty="0" smtClean="0">
                <a:solidFill>
                  <a:srgbClr val="203864"/>
                </a:solidFill>
                <a:latin typeface="Franklin Gothic Medium"/>
              </a:rPr>
              <a:t>».</a:t>
            </a:r>
            <a:endParaRPr lang="ru-RU" sz="1200" dirty="0">
              <a:solidFill>
                <a:srgbClr val="203864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725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354134" y="87291"/>
            <a:ext cx="9150901" cy="71879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Подпрограмма  «Содействие развитию  жилищного строительства» 2022 год </a:t>
            </a:r>
          </a:p>
        </p:txBody>
      </p: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666750" y="815152"/>
            <a:ext cx="10001250" cy="118976"/>
            <a:chOff x="947651" y="2746863"/>
            <a:chExt cx="7257566" cy="97306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4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4514074" y="2946377"/>
            <a:ext cx="3076925" cy="369332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wrap="square" lIns="72000" rIns="72000">
            <a:spAutoFit/>
          </a:bodyPr>
          <a:lstStyle/>
          <a:p>
            <a:pPr algn="ctr">
              <a:defRPr/>
            </a:pPr>
            <a:r>
              <a:rPr lang="ru-RU" b="1" kern="0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 результаты</a:t>
            </a:r>
          </a:p>
        </p:txBody>
      </p:sp>
      <p:cxnSp>
        <p:nvCxnSpPr>
          <p:cNvPr id="110" name="Прямая со стрелкой 109">
            <a:extLst>
              <a:ext uri="{FF2B5EF4-FFF2-40B4-BE49-F238E27FC236}">
                <a16:creationId xmlns:a16="http://schemas.microsoft.com/office/drawing/2014/main" xmlns="" id="{5E4EE0F1-3DB9-4EA9-B4F3-1466D68A4B6C}"/>
              </a:ext>
            </a:extLst>
          </p:cNvPr>
          <p:cNvCxnSpPr/>
          <p:nvPr/>
        </p:nvCxnSpPr>
        <p:spPr>
          <a:xfrm>
            <a:off x="6103307" y="1064180"/>
            <a:ext cx="0" cy="2103492"/>
          </a:xfrm>
          <a:prstGeom prst="straightConnector1">
            <a:avLst/>
          </a:prstGeom>
          <a:ln w="19050">
            <a:solidFill>
              <a:schemeClr val="accent5">
                <a:lumMod val="50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270923" y="1051200"/>
            <a:ext cx="39508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</a:t>
            </a:r>
            <a:r>
              <a:rPr lang="ru-RU" sz="1400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проект 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«Жилье»</a:t>
            </a: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(срок </a:t>
            </a:r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реализации 01.01.2019 – 31.12.2024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)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05012" y="1537779"/>
            <a:ext cx="5647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и ЖКК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Югры, Депдорхоз и транспорта Югры, городской округ Нижневартовск Ханты-Мансийского автономного округа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– Югры («Стимул»).</a:t>
            </a:r>
          </a:p>
          <a:p>
            <a:pPr lvl="0"/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Строительство дорог в  г. </a:t>
            </a:r>
            <a:r>
              <a:rPr lang="ru-RU" sz="1200" dirty="0" smtClean="0">
                <a:solidFill>
                  <a:srgbClr val="203864"/>
                </a:solidFill>
                <a:latin typeface="Franklin Gothic Medium"/>
              </a:rPr>
              <a:t>Нижневартовске:</a:t>
            </a:r>
            <a:endParaRPr lang="ru-RU" sz="1200" dirty="0">
              <a:solidFill>
                <a:srgbClr val="203864"/>
              </a:solidFill>
              <a:latin typeface="Franklin Gothic Medium"/>
            </a:endParaRPr>
          </a:p>
          <a:p>
            <a:pPr lvl="0"/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- «Улица Первопоселенцев от улицы Северной до улицы </a:t>
            </a:r>
            <a:r>
              <a:rPr lang="ru-RU" sz="1200" dirty="0" err="1">
                <a:solidFill>
                  <a:srgbClr val="203864"/>
                </a:solidFill>
                <a:latin typeface="Franklin Gothic Medium"/>
              </a:rPr>
              <a:t>Нововартовской</a:t>
            </a:r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;</a:t>
            </a:r>
            <a:endParaRPr lang="ru-RU" sz="1200" dirty="0">
              <a:solidFill>
                <a:srgbClr val="203864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- «Улица Северная от улицы Интернациональной до улицы Первопоселенцев. Улица Героев </a:t>
            </a:r>
            <a:r>
              <a:rPr lang="ru-RU" sz="1200" dirty="0" err="1">
                <a:solidFill>
                  <a:srgbClr val="203864"/>
                </a:solidFill>
                <a:latin typeface="Franklin Gothic Medium"/>
              </a:rPr>
              <a:t>Самотлора</a:t>
            </a:r>
            <a:r>
              <a:rPr lang="ru-RU" sz="1200" dirty="0">
                <a:solidFill>
                  <a:srgbClr val="203864"/>
                </a:solidFill>
                <a:latin typeface="Franklin Gothic Medium"/>
              </a:rPr>
              <a:t> от улицы №21 до улицы Северной».</a:t>
            </a:r>
            <a:endParaRPr lang="ru-RU" sz="1200" dirty="0">
              <a:solidFill>
                <a:srgbClr val="203864"/>
              </a:solidFill>
              <a:latin typeface="Times New Roman"/>
              <a:ea typeface="Times New Roman"/>
            </a:endParaRPr>
          </a:p>
          <a:p>
            <a:pPr algn="just"/>
            <a:endParaRPr lang="ru-RU" sz="12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052537" y="1051200"/>
            <a:ext cx="55334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Региональный проект</a:t>
            </a:r>
          </a:p>
          <a:p>
            <a:pPr algn="ctr"/>
            <a:r>
              <a:rPr lang="ru-RU" sz="14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«Обеспечение устойчивого сокращения непригодного для проживания жилищного фонда</a:t>
            </a:r>
            <a:r>
              <a:rPr lang="ru-RU" sz="14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sz="1200" dirty="0">
                <a:solidFill>
                  <a:srgbClr val="002060"/>
                </a:solidFill>
                <a:latin typeface="Franklin Gothic Medium" pitchFamily="34" charset="0"/>
              </a:rPr>
              <a:t>(срок реализации 01.01.2019 – 31.12.2024</a:t>
            </a:r>
            <a:r>
              <a:rPr lang="ru-RU" sz="1200" dirty="0" smtClean="0">
                <a:solidFill>
                  <a:srgbClr val="002060"/>
                </a:solidFill>
                <a:latin typeface="Franklin Gothic Medium" pitchFamily="34" charset="0"/>
              </a:rPr>
              <a:t>)</a:t>
            </a:r>
            <a:endParaRPr lang="ru-RU" sz="12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6294137" y="2094809"/>
            <a:ext cx="5564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Ключевые участники: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Депстрой </a:t>
            </a:r>
            <a:r>
              <a:rPr lang="ru-RU" sz="1200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 ЖКК Югры </a:t>
            </a:r>
            <a:r>
              <a:rPr lang="ru-RU" sz="1200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и органы местного самоуправления Ханты-Мансийского автономного округа - Югры</a:t>
            </a:r>
            <a:endParaRPr lang="ru-RU" sz="1200" i="1" dirty="0">
              <a:solidFill>
                <a:schemeClr val="tx1">
                  <a:lumMod val="50000"/>
                  <a:lumOff val="50000"/>
                </a:schemeClr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4134" y="6230409"/>
            <a:ext cx="115567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*Плановые значения показателей указаны в соответствии с соглашением, заключенным с Минстроем России о реализации регионального проекта «Жилье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»</a:t>
            </a:r>
          </a:p>
          <a:p>
            <a:pPr algn="just"/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**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Плановые значения показателей указаны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в соответствии с постановлением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Правительства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автономного округа от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01.04.2019 N 104-п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«Об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адресной программе Ханты-Мансийского автономного округа - Югры по переселению граждан из аварийного жилищного фонда на 2019 - 2025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годы»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(в ред. от </a:t>
            </a:r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10.03.2023)</a:t>
            </a:r>
            <a:endParaRPr lang="ru-RU" sz="1000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42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109" y="234384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Скругленный прямоугольник 82"/>
          <p:cNvSpPr/>
          <p:nvPr/>
        </p:nvSpPr>
        <p:spPr>
          <a:xfrm>
            <a:off x="6294137" y="3465513"/>
            <a:ext cx="5492299" cy="246882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Расселение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1002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многоквартирных домов общей площадью жилых помещений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415,7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тыс. кв. метров, в которых проживают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28,815 тыс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.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чел.**</a:t>
            </a:r>
            <a:br>
              <a:rPr lang="ru-RU" dirty="0" smtClean="0">
                <a:solidFill>
                  <a:srgbClr val="203864"/>
                </a:solidFill>
                <a:latin typeface="Franklin Gothic Medium"/>
              </a:rPr>
            </a:br>
            <a:endParaRPr lang="ru-RU" dirty="0" smtClean="0">
              <a:solidFill>
                <a:srgbClr val="203864"/>
              </a:solidFill>
              <a:latin typeface="Franklin Gothic Medium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План расселения аварийного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жилищного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фонда в 2019-2022 составлял 233,3 </a:t>
            </a:r>
            <a:r>
              <a:rPr lang="ru-RU" dirty="0" err="1" smtClean="0">
                <a:solidFill>
                  <a:srgbClr val="203864"/>
                </a:solidFill>
                <a:latin typeface="Franklin Gothic Medium"/>
              </a:rPr>
              <a:t>тыс.кв.м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..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Факт расселения 2019-2022 составил 308,654 </a:t>
            </a:r>
            <a:r>
              <a:rPr lang="ru-RU" dirty="0" err="1" smtClean="0">
                <a:solidFill>
                  <a:srgbClr val="203864"/>
                </a:solidFill>
                <a:latin typeface="Franklin Gothic Medium"/>
              </a:rPr>
              <a:t>тыс.кв.м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. </a:t>
            </a:r>
            <a:endParaRPr lang="ru-RU" dirty="0">
              <a:solidFill>
                <a:srgbClr val="203864"/>
              </a:solidFill>
              <a:latin typeface="Franklin Gothic Medium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119" y="103394"/>
            <a:ext cx="909906" cy="693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Скругленный прямоугольник 45"/>
          <p:cNvSpPr/>
          <p:nvPr/>
        </p:nvSpPr>
        <p:spPr>
          <a:xfrm>
            <a:off x="500214" y="3536087"/>
            <a:ext cx="5492299" cy="2033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203864"/>
                </a:solidFill>
                <a:latin typeface="Franklin Gothic Medium"/>
              </a:rPr>
              <a:t>Объем жилищного строительства на территории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Югры </a:t>
            </a:r>
            <a:r>
              <a:rPr lang="ru-RU" dirty="0">
                <a:solidFill>
                  <a:srgbClr val="203864"/>
                </a:solidFill>
                <a:latin typeface="Franklin Gothic Medium"/>
              </a:rPr>
              <a:t>в размере 5,3 млн. кв. 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м.*, в том числе в  2019-2022 годах 3,375 млн.кв.м.*</a:t>
            </a:r>
          </a:p>
          <a:p>
            <a:pPr algn="just">
              <a:spcAft>
                <a:spcPts val="0"/>
              </a:spcAft>
            </a:pPr>
            <a:endParaRPr lang="ru-RU" dirty="0" smtClean="0">
              <a:solidFill>
                <a:srgbClr val="203864"/>
              </a:solidFill>
              <a:latin typeface="Franklin Gothic Medium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Фактически в 2019-2022 годах введено в эксплуатацию 3,571 </a:t>
            </a:r>
            <a:r>
              <a:rPr lang="ru-RU" dirty="0" err="1" smtClean="0">
                <a:solidFill>
                  <a:srgbClr val="203864"/>
                </a:solidFill>
                <a:latin typeface="Franklin Gothic Medium"/>
              </a:rPr>
              <a:t>млн.кв.м</a:t>
            </a:r>
            <a:r>
              <a:rPr lang="ru-RU" dirty="0" smtClean="0">
                <a:solidFill>
                  <a:srgbClr val="203864"/>
                </a:solidFill>
                <a:latin typeface="Franklin Gothic Medium"/>
              </a:rPr>
              <a:t>. объектов жилищного строительства</a:t>
            </a:r>
            <a:endParaRPr lang="ru-RU" dirty="0">
              <a:solidFill>
                <a:srgbClr val="203864"/>
              </a:solidFill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32382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978629" y="1011603"/>
            <a:ext cx="459089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сновные мероприятия</a:t>
            </a:r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rgbClr val="00206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7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5594" y="3093430"/>
            <a:ext cx="8686806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жильем молодых семей государственной программы Российской Федерации </a:t>
            </a:r>
            <a:r>
              <a:rPr lang="ru-RU" sz="14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«Обеспечение </a:t>
            </a:r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доступным и комфортным жильем и коммунальными услугами граждан Российской </a:t>
            </a:r>
            <a:r>
              <a:rPr lang="ru-RU" sz="14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Федерации»</a:t>
            </a:r>
            <a:endParaRPr lang="ru-RU" sz="1400" b="1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pic>
        <p:nvPicPr>
          <p:cNvPr id="73" name="Picture 4" descr="https://socialmediamagnet.net/wp-content/uploads/Sylabus-Icon-e154531555657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0" y="990003"/>
            <a:ext cx="760441" cy="5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0" name="Группа 39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422249" y="821678"/>
            <a:ext cx="10257000" cy="124826"/>
            <a:chOff x="947651" y="2746863"/>
            <a:chExt cx="7257566" cy="97306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2" name="Прямоугольник 41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524" y="1098000"/>
            <a:ext cx="737259" cy="463336"/>
          </a:xfrm>
          <a:prstGeom prst="rect">
            <a:avLst/>
          </a:prstGeom>
        </p:spPr>
      </p:pic>
      <p:sp>
        <p:nvSpPr>
          <p:cNvPr id="57" name="Прямоугольник 56"/>
          <p:cNvSpPr/>
          <p:nvPr/>
        </p:nvSpPr>
        <p:spPr bwMode="auto">
          <a:xfrm>
            <a:off x="374097" y="94179"/>
            <a:ext cx="10379628" cy="76989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Подпрограмма 2 </a:t>
            </a:r>
            <a:r>
              <a:rPr lang="ru-RU" b="1" dirty="0">
                <a:solidFill>
                  <a:srgbClr val="002060"/>
                </a:solidFill>
                <a:latin typeface="Franklin Gothic Medium" pitchFamily="34" charset="0"/>
              </a:rPr>
              <a:t>«Создание условий для обеспечения жилыми помещениями </a:t>
            </a: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граждан» 2022 год</a:t>
            </a:r>
            <a:endParaRPr lang="ru-RU" sz="1600" dirty="0">
              <a:solidFill>
                <a:srgbClr val="00206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7599783" y="1137526"/>
            <a:ext cx="386724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72000" rIns="7200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Основные</a:t>
            </a:r>
            <a:r>
              <a:rPr lang="ru-RU" b="1" dirty="0" smtClean="0">
                <a:solidFill>
                  <a:srgbClr val="002060"/>
                </a:solidFill>
                <a:latin typeface="Franklin Gothic Medium" panose="020B0603020102020204" pitchFamily="34" charset="0"/>
                <a:cs typeface="Times New Roman" panose="02020603050405020304" pitchFamily="18" charset="0"/>
              </a:rPr>
              <a:t> результаты за 2022 год:</a:t>
            </a:r>
            <a:endParaRPr lang="ru-RU" b="1" dirty="0">
              <a:solidFill>
                <a:srgbClr val="FF0000"/>
              </a:solidFill>
              <a:latin typeface="Franklin Gothic Medium" panose="020B0603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9517003" y="3092745"/>
            <a:ext cx="1788293" cy="5220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222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2249" y="6338861"/>
            <a:ext cx="113004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в том числе 1 ветеран Великой Отечественной войны за счет средств 2021 года</a:t>
            </a:r>
            <a:endParaRPr lang="ru-RU" sz="10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59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81" y="228627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50475" y="2176661"/>
            <a:ext cx="8688197" cy="794239"/>
            <a:chOff x="360000" y="2290961"/>
            <a:chExt cx="8688197" cy="794239"/>
          </a:xfrm>
        </p:grpSpPr>
        <p:sp>
          <p:nvSpPr>
            <p:cNvPr id="62" name="Прямоугольник 19">
              <a:extLst>
                <a:ext uri="{FF2B5EF4-FFF2-40B4-BE49-F238E27FC236}">
                  <a16:creationId xmlns:a16="http://schemas.microsoft.com/office/drawing/2014/main" xmlns="" id="{C27722AB-82D5-40EC-848C-28633ACC9DC1}"/>
                </a:ext>
              </a:extLst>
            </p:cNvPr>
            <p:cNvSpPr/>
            <p:nvPr/>
          </p:nvSpPr>
          <p:spPr>
            <a:xfrm>
              <a:off x="360000" y="2290961"/>
              <a:ext cx="8685718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ветераны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Великой Отечественной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войны</a:t>
              </a:r>
            </a:p>
          </p:txBody>
        </p:sp>
        <p:sp>
          <p:nvSpPr>
            <p:cNvPr id="60" name="Прямоугольник 19">
              <a:extLst>
                <a:ext uri="{FF2B5EF4-FFF2-40B4-BE49-F238E27FC236}">
                  <a16:creationId xmlns:a16="http://schemas.microsoft.com/office/drawing/2014/main" xmlns="" id="{C27722AB-82D5-40EC-848C-28633ACC9DC1}"/>
                </a:ext>
              </a:extLst>
            </p:cNvPr>
            <p:cNvSpPr/>
            <p:nvPr/>
          </p:nvSpPr>
          <p:spPr>
            <a:xfrm>
              <a:off x="360000" y="2566401"/>
              <a:ext cx="8686803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ветераны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боевых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действий</a:t>
              </a:r>
            </a:p>
          </p:txBody>
        </p:sp>
        <p:sp>
          <p:nvSpPr>
            <p:cNvPr id="63" name="Прямоугольник 19">
              <a:extLst>
                <a:ext uri="{FF2B5EF4-FFF2-40B4-BE49-F238E27FC236}">
                  <a16:creationId xmlns:a16="http://schemas.microsoft.com/office/drawing/2014/main" xmlns="" id="{C27722AB-82D5-40EC-848C-28633ACC9DC1}"/>
                </a:ext>
              </a:extLst>
            </p:cNvPr>
            <p:cNvSpPr/>
            <p:nvPr/>
          </p:nvSpPr>
          <p:spPr>
            <a:xfrm>
              <a:off x="361397" y="2808201"/>
              <a:ext cx="8686800" cy="276999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36000">
              <a:spAutoFit/>
            </a:bodyPr>
            <a:lstStyle/>
            <a:p>
              <a:pPr marL="171450" indent="-171450" algn="ctr">
                <a:buFont typeface="Wingdings" panose="05000000000000000000" pitchFamily="2" charset="2"/>
                <a:buChar char="Ø"/>
              </a:pP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инвалиды </a:t>
              </a:r>
              <a:r>
                <a:rPr lang="ru-RU" sz="1200" dirty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и </a:t>
              </a:r>
              <a:r>
                <a:rPr lang="ru-RU" sz="1200" dirty="0" smtClean="0">
                  <a:solidFill>
                    <a:srgbClr val="00B050"/>
                  </a:solidFill>
                  <a:latin typeface="Franklin Gothic Medium" panose="020B0603020102020204" pitchFamily="34" charset="0"/>
                  <a:ea typeface="Vida 32 Pro" charset="0"/>
                  <a:cs typeface="Times New Roman" panose="02020603050405020304" pitchFamily="18" charset="0"/>
                </a:rPr>
                <a:t>семьи, имеющие детей-инвалидов</a:t>
              </a:r>
            </a:p>
          </p:txBody>
        </p:sp>
      </p:grpSp>
      <p:sp>
        <p:nvSpPr>
          <p:cNvPr id="85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6682" y="1644899"/>
            <a:ext cx="868571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Улучшение жилищных </a:t>
            </a:r>
            <a:r>
              <a:rPr lang="ru-RU" sz="14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условий отдельных категорий граждан, вставших </a:t>
            </a:r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на учет в качестве нуждающихся в жилых помещениях до 1 января 2005 </a:t>
            </a:r>
            <a:r>
              <a:rPr lang="ru-RU" sz="14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года:</a:t>
            </a:r>
            <a:endParaRPr lang="ru-RU" sz="1400" b="1" dirty="0">
              <a:solidFill>
                <a:srgbClr val="203864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9518136" y="2693901"/>
            <a:ext cx="1789426" cy="2769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16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9518136" y="2452102"/>
            <a:ext cx="1789426" cy="2418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42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9518136" y="2176661"/>
            <a:ext cx="1789426" cy="27544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3*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9517003" y="1644900"/>
            <a:ext cx="1789426" cy="5232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61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51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68" y="5709080"/>
            <a:ext cx="8685713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6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компенсации по ипотечным жилищным кредитам (</a:t>
            </a:r>
            <a:r>
              <a:rPr lang="ru-RU" sz="1600" b="1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займам)</a:t>
            </a:r>
          </a:p>
        </p:txBody>
      </p:sp>
      <p:sp>
        <p:nvSpPr>
          <p:cNvPr id="50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75" y="3745742"/>
            <a:ext cx="8685718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Оказание государственной поддержки на улучшение жилищных условий отдельным категориям граждан:</a:t>
            </a:r>
          </a:p>
        </p:txBody>
      </p:sp>
      <p:sp>
        <p:nvSpPr>
          <p:cNvPr id="52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74" y="4065387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коренные малочисленные народы</a:t>
            </a:r>
            <a:r>
              <a:rPr lang="en-US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Севера</a:t>
            </a:r>
          </a:p>
        </p:txBody>
      </p:sp>
      <p:sp>
        <p:nvSpPr>
          <p:cNvPr id="54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70" y="4332001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семьи с 2-мя детьми</a:t>
            </a:r>
          </a:p>
        </p:txBody>
      </p:sp>
      <p:sp>
        <p:nvSpPr>
          <p:cNvPr id="55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69" y="4606255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многодетные семьи</a:t>
            </a:r>
          </a:p>
        </p:txBody>
      </p:sp>
      <p:sp>
        <p:nvSpPr>
          <p:cNvPr id="58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50468" y="4869641"/>
            <a:ext cx="868571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rgbClr val="00B050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работники организаций ИТИ, медицинские работники, работники науки и образования</a:t>
            </a:r>
            <a:endParaRPr lang="ru-RU" sz="900" dirty="0" smtClean="0">
              <a:solidFill>
                <a:srgbClr val="00B050"/>
              </a:solidFill>
              <a:latin typeface="Franklin Gothic Medium" panose="020B0603020102020204" pitchFamily="34" charset="0"/>
              <a:ea typeface="Vida 32 Pro" charset="0"/>
              <a:cs typeface="Times New Roman" panose="02020603050405020304" pitchFamily="18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9525431" y="3747600"/>
            <a:ext cx="1779865" cy="3096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1162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9525420" y="4062974"/>
            <a:ext cx="1782141" cy="2562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445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9526836" y="4321275"/>
            <a:ext cx="1778460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322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9525431" y="4598915"/>
            <a:ext cx="1779865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378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9525436" y="4876115"/>
            <a:ext cx="1779860" cy="277200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  <a:latin typeface="Franklin Gothic Medium" pitchFamily="34" charset="0"/>
              </a:rPr>
              <a:t>17</a:t>
            </a:r>
            <a:endParaRPr lang="ru-RU" sz="1400" dirty="0">
              <a:solidFill>
                <a:srgbClr val="00B050"/>
              </a:solidFill>
              <a:latin typeface="Franklin Gothic Medium" pitchFamily="34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9516904" y="5700041"/>
            <a:ext cx="1790657" cy="347593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21 682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  <p:sp>
        <p:nvSpPr>
          <p:cNvPr id="38" name="Прямоугольник 19">
            <a:extLst>
              <a:ext uri="{FF2B5EF4-FFF2-40B4-BE49-F238E27FC236}">
                <a16:creationId xmlns:a16="http://schemas.microsoft.com/office/drawing/2014/main" xmlns="" id="{C27722AB-82D5-40EC-848C-28633ACC9DC1}"/>
              </a:ext>
            </a:extLst>
          </p:cNvPr>
          <p:cNvSpPr/>
          <p:nvPr/>
        </p:nvSpPr>
        <p:spPr>
          <a:xfrm>
            <a:off x="347300" y="5336353"/>
            <a:ext cx="8685718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203864"/>
                </a:solidFill>
                <a:latin typeface="Franklin Gothic Medium" panose="020B0603020102020204" pitchFamily="34" charset="0"/>
                <a:ea typeface="Vida 32 Pro" charset="0"/>
                <a:cs typeface="Times New Roman" panose="02020603050405020304" pitchFamily="18" charset="0"/>
              </a:rPr>
              <a:t>Обеспечение жильем граждан, уволенных с военной службы (службы), и приравненных к ним лиц</a:t>
            </a: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9525600" y="5338211"/>
            <a:ext cx="1779865" cy="30960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1270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2E75B6"/>
                </a:solidFill>
                <a:latin typeface="Franklin Gothic Medium" pitchFamily="34" charset="0"/>
              </a:rPr>
              <a:t>1</a:t>
            </a:r>
            <a:endParaRPr lang="ru-RU" sz="1400" dirty="0">
              <a:solidFill>
                <a:srgbClr val="2E75B6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96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457200" y="921535"/>
            <a:ext cx="10210800" cy="103783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  <a:latin typeface="Franklin Gothic Medium" panose="020B0603020102020204" pitchFamily="34" charset="0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>
          <a:xfrm>
            <a:off x="848416" y="95277"/>
            <a:ext cx="9134690" cy="6990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Финансирование государственной программы «Развитие жилищной сферы» </a:t>
            </a:r>
            <a:br>
              <a:rPr lang="ru-RU" sz="18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за 10 месяцев 2023 года</a:t>
            </a:r>
            <a:endParaRPr lang="ru-RU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913060541"/>
              </p:ext>
            </p:extLst>
          </p:nvPr>
        </p:nvGraphicFramePr>
        <p:xfrm>
          <a:off x="281599" y="2777227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6FBBAED-F6CE-460C-97DE-D5D9937FF003}"/>
              </a:ext>
            </a:extLst>
          </p:cNvPr>
          <p:cNvSpPr txBox="1"/>
          <p:nvPr/>
        </p:nvSpPr>
        <p:spPr>
          <a:xfrm>
            <a:off x="825483" y="3800424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29,1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12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1343851" y="3465768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1474098" y="2193285"/>
            <a:ext cx="3926845" cy="996434"/>
            <a:chOff x="3099597" y="1180796"/>
            <a:chExt cx="3926845" cy="99643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23 047 185,3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2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340288" y="4886921"/>
            <a:ext cx="3488120" cy="773098"/>
            <a:chOff x="3578432" y="3988926"/>
            <a:chExt cx="3488120" cy="77309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3488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3 600 964,0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117380" y="4157105"/>
              <a:ext cx="27287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Федеральный бюджет</a:t>
              </a:r>
            </a:p>
          </p:txBody>
        </p:sp>
        <p:sp>
          <p:nvSpPr>
            <p:cNvPr id="24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任意多边形 78"/>
            <p:cNvSpPr/>
            <p:nvPr/>
          </p:nvSpPr>
          <p:spPr>
            <a:xfrm flipV="1">
              <a:off x="3831457" y="4096926"/>
              <a:ext cx="3041999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017675" y="4472767"/>
            <a:ext cx="4079530" cy="615456"/>
            <a:chOff x="4158091" y="3209151"/>
            <a:chExt cx="4079530" cy="61545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752581" y="3486053"/>
              <a:ext cx="3392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466 088,8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4680393" y="3209151"/>
              <a:ext cx="35572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Иные источники финансирования</a:t>
              </a:r>
            </a:p>
          </p:txBody>
        </p:sp>
        <p:sp>
          <p:nvSpPr>
            <p:cNvPr id="25" name="椭圆 79"/>
            <p:cNvSpPr/>
            <p:nvPr/>
          </p:nvSpPr>
          <p:spPr>
            <a:xfrm>
              <a:off x="4158091" y="3460157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任意多边形 78"/>
            <p:cNvSpPr/>
            <p:nvPr/>
          </p:nvSpPr>
          <p:spPr>
            <a:xfrm>
              <a:off x="4256615" y="3523114"/>
              <a:ext cx="3888000" cy="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227277" y="3652797"/>
            <a:ext cx="3936908" cy="914156"/>
            <a:chOff x="4250508" y="2243464"/>
            <a:chExt cx="3936908" cy="914156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2 011 710,6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рублей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42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51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0709" y="525086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6" name="Диаграмма 55"/>
          <p:cNvGraphicFramePr/>
          <p:nvPr>
            <p:extLst>
              <p:ext uri="{D42A27DB-BD31-4B8C-83A1-F6EECF244321}">
                <p14:modId xmlns:p14="http://schemas.microsoft.com/office/powerpoint/2010/main" val="818590575"/>
              </p:ext>
            </p:extLst>
          </p:nvPr>
        </p:nvGraphicFramePr>
        <p:xfrm>
          <a:off x="6240874" y="2751502"/>
          <a:ext cx="2530652" cy="2437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46FBBAED-F6CE-460C-97DE-D5D9937FF003}"/>
              </a:ext>
            </a:extLst>
          </p:cNvPr>
          <p:cNvSpPr txBox="1"/>
          <p:nvPr/>
        </p:nvSpPr>
        <p:spPr>
          <a:xfrm>
            <a:off x="6784758" y="3774699"/>
            <a:ext cx="135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cs typeface="Arial" pitchFamily="34" charset="0"/>
              </a:rPr>
              <a:t>16,6</a:t>
            </a:r>
            <a:endParaRPr lang="ru-RU" sz="3200" b="1" dirty="0">
              <a:ln w="0"/>
              <a:solidFill>
                <a:srgbClr val="203864"/>
              </a:solidFill>
              <a:latin typeface="Franklin Gothic Medium" panose="020B0603020102020204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ln w="0"/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  <a:cs typeface="Arial" pitchFamily="34" charset="0"/>
              </a:rPr>
              <a:t>млрд. руб.</a:t>
            </a:r>
          </a:p>
        </p:txBody>
      </p:sp>
      <p:pic>
        <p:nvPicPr>
          <p:cNvPr id="58" name="Picture 4" descr="https://imageog.flaticon.com/icons/png/512/940/940933.png?size=1200x630f&amp;pad=10,10,10,10&amp;ext=png&amp;bg=FFFFFFFF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r="23726"/>
          <a:stretch/>
        </p:blipFill>
        <p:spPr bwMode="auto">
          <a:xfrm>
            <a:off x="7303126" y="3440043"/>
            <a:ext cx="35602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" name="Группа 58"/>
          <p:cNvGrpSpPr/>
          <p:nvPr/>
        </p:nvGrpSpPr>
        <p:grpSpPr>
          <a:xfrm>
            <a:off x="7433373" y="2167560"/>
            <a:ext cx="3926845" cy="996434"/>
            <a:chOff x="3099597" y="1180796"/>
            <a:chExt cx="3926845" cy="99643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303218" y="1426364"/>
              <a:ext cx="33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12 123 982,2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(52,6%)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3550140" y="1180796"/>
              <a:ext cx="347630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автономного округа</a:t>
              </a:r>
            </a:p>
          </p:txBody>
        </p:sp>
        <p:sp>
          <p:nvSpPr>
            <p:cNvPr id="62" name="椭圆 79"/>
            <p:cNvSpPr/>
            <p:nvPr/>
          </p:nvSpPr>
          <p:spPr>
            <a:xfrm>
              <a:off x="3099597" y="206923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任意多边形 78"/>
            <p:cNvSpPr/>
            <p:nvPr/>
          </p:nvSpPr>
          <p:spPr>
            <a:xfrm>
              <a:off x="3153597" y="1487266"/>
              <a:ext cx="3708000" cy="581964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7287688" y="4873071"/>
            <a:ext cx="3488120" cy="773098"/>
            <a:chOff x="3578432" y="3988926"/>
            <a:chExt cx="3488120" cy="77309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3578432" y="4423470"/>
              <a:ext cx="34881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3 010 095,4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(83,6%)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4117380" y="4157105"/>
              <a:ext cx="272879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Федеральный бюджет</a:t>
              </a:r>
            </a:p>
          </p:txBody>
        </p:sp>
        <p:sp>
          <p:nvSpPr>
            <p:cNvPr id="67" name="椭圆 79"/>
            <p:cNvSpPr/>
            <p:nvPr/>
          </p:nvSpPr>
          <p:spPr>
            <a:xfrm>
              <a:off x="3777457" y="3988926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任意多边形 78"/>
            <p:cNvSpPr/>
            <p:nvPr/>
          </p:nvSpPr>
          <p:spPr>
            <a:xfrm flipV="1">
              <a:off x="3831457" y="4096926"/>
              <a:ext cx="3041999" cy="362779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8008849" y="4425776"/>
            <a:ext cx="4079530" cy="615456"/>
            <a:chOff x="4158091" y="3209151"/>
            <a:chExt cx="4079530" cy="615456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752581" y="3486053"/>
              <a:ext cx="33920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451 238,5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(96,8%)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4680393" y="3209151"/>
              <a:ext cx="355722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Иные источники финансирования</a:t>
              </a:r>
            </a:p>
          </p:txBody>
        </p:sp>
        <p:sp>
          <p:nvSpPr>
            <p:cNvPr id="72" name="椭圆 79"/>
            <p:cNvSpPr/>
            <p:nvPr/>
          </p:nvSpPr>
          <p:spPr>
            <a:xfrm>
              <a:off x="4158091" y="3460157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任意多边形 78"/>
            <p:cNvSpPr/>
            <p:nvPr/>
          </p:nvSpPr>
          <p:spPr>
            <a:xfrm>
              <a:off x="4256615" y="3523114"/>
              <a:ext cx="3888000" cy="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8179100" y="3662152"/>
            <a:ext cx="3936908" cy="914156"/>
            <a:chOff x="4250508" y="2243464"/>
            <a:chExt cx="3936908" cy="914156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4564390" y="2243464"/>
              <a:ext cx="362302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1600" dirty="0"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Бюджет муниципальных образований</a:t>
              </a:r>
              <a:endParaRPr lang="ru-RU" sz="1200" dirty="0">
                <a:solidFill>
                  <a:srgbClr val="FF0000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46FBBAED-F6CE-460C-97DE-D5D9937FF003}"/>
                </a:ext>
              </a:extLst>
            </p:cNvPr>
            <p:cNvSpPr txBox="1"/>
            <p:nvPr/>
          </p:nvSpPr>
          <p:spPr>
            <a:xfrm>
              <a:off x="4835392" y="2518845"/>
              <a:ext cx="327407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1 059 520,7 тыс</a:t>
              </a:r>
              <a:r>
                <a:rPr lang="ru-RU" sz="1600" dirty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. рублей </a:t>
              </a:r>
              <a:r>
                <a:rPr lang="ru-RU" sz="1600" dirty="0" smtClean="0">
                  <a:ln w="0"/>
                  <a:solidFill>
                    <a:srgbClr val="203864"/>
                  </a:solidFill>
                  <a:latin typeface="Franklin Gothic Medium" panose="020B0603020102020204" pitchFamily="34" charset="0"/>
                  <a:ea typeface="DejaVu Sans Light" panose="020B0203030804020204" pitchFamily="34" charset="0"/>
                  <a:cs typeface="DejaVu Sans Light" panose="020B0203030804020204" pitchFamily="34" charset="0"/>
                </a:rPr>
                <a:t>(52,7%)</a:t>
              </a:r>
              <a:endParaRPr lang="ru-RU" sz="1600" dirty="0">
                <a:ln w="0"/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endParaRPr>
            </a:p>
          </p:txBody>
        </p:sp>
        <p:sp>
          <p:nvSpPr>
            <p:cNvPr id="77" name="任意多边形 78"/>
            <p:cNvSpPr/>
            <p:nvPr/>
          </p:nvSpPr>
          <p:spPr>
            <a:xfrm>
              <a:off x="4311463" y="2570050"/>
              <a:ext cx="3798000" cy="533570"/>
            </a:xfrm>
            <a:custGeom>
              <a:avLst/>
              <a:gdLst>
                <a:gd name="connsiteX0" fmla="*/ 1140644 w 1140644"/>
                <a:gd name="connsiteY0" fmla="*/ 0 h 443060"/>
                <a:gd name="connsiteX1" fmla="*/ 0 w 1140644"/>
                <a:gd name="connsiteY1" fmla="*/ 0 h 443060"/>
                <a:gd name="connsiteX2" fmla="*/ 0 w 1140644"/>
                <a:gd name="connsiteY2" fmla="*/ 443060 h 44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644" h="443060">
                  <a:moveTo>
                    <a:pt x="1140644" y="0"/>
                  </a:moveTo>
                  <a:lnTo>
                    <a:pt x="0" y="0"/>
                  </a:lnTo>
                  <a:lnTo>
                    <a:pt x="0" y="443060"/>
                  </a:lnTo>
                </a:path>
              </a:pathLst>
            </a:custGeom>
            <a:noFill/>
            <a:ln w="6350" cap="flat" cmpd="sng" algn="ctr">
              <a:solidFill>
                <a:schemeClr val="accent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椭圆 79"/>
            <p:cNvSpPr/>
            <p:nvPr/>
          </p:nvSpPr>
          <p:spPr>
            <a:xfrm>
              <a:off x="4250508" y="3049620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1400" ker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653143" y="1346979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Плановые показатели: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232418" y="1345004"/>
            <a:ext cx="521326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203864"/>
                </a:solidFill>
                <a:latin typeface="Franklin Gothic Medium" panose="020B0603020102020204" pitchFamily="34" charset="0"/>
                <a:ea typeface="DejaVu Sans Light" panose="020B0203030804020204" pitchFamily="34" charset="0"/>
                <a:cs typeface="DejaVu Sans Light" panose="020B0203030804020204" pitchFamily="34" charset="0"/>
              </a:rPr>
              <a:t>Фактическое финансирование (66,9%):</a:t>
            </a:r>
            <a:endParaRPr lang="ru-RU" sz="2200" dirty="0">
              <a:solidFill>
                <a:srgbClr val="203864"/>
              </a:solidFill>
              <a:latin typeface="Franklin Gothic Medium" panose="020B0603020102020204" pitchFamily="34" charset="0"/>
              <a:ea typeface="DejaVu Sans Light" panose="020B0203030804020204" pitchFamily="34" charset="0"/>
              <a:cs typeface="DejaVu Sans Light" panose="020B02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116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08005" y="15981"/>
            <a:ext cx="8204895" cy="75570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Достижение целевых показателей государственной программы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«Развитие жилищной сферы» за 10 месяцев 2023 года</a:t>
            </a:r>
            <a:endParaRPr lang="en-US" sz="18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1524000" y="815152"/>
            <a:ext cx="9144000" cy="97306"/>
            <a:chOff x="947651" y="2746863"/>
            <a:chExt cx="7257566" cy="97306"/>
          </a:xfrm>
        </p:grpSpPr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46863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542837" y="1163154"/>
            <a:ext cx="2714400" cy="2340053"/>
            <a:chOff x="1809537" y="1163154"/>
            <a:chExt cx="2714400" cy="2340053"/>
          </a:xfrm>
        </p:grpSpPr>
        <p:sp>
          <p:nvSpPr>
            <p:cNvPr id="59" name="Скругленный прямоугольник 58"/>
            <p:cNvSpPr/>
            <p:nvPr/>
          </p:nvSpPr>
          <p:spPr>
            <a:xfrm>
              <a:off x="1809537" y="1174000"/>
              <a:ext cx="2714400" cy="2329207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809537" y="1163154"/>
              <a:ext cx="2714399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Объем жилищного строительства, млн. кв. м в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год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1828799" y="1980000"/>
              <a:ext cx="2695137" cy="914354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0,950/0,627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(66,0%)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7921390" y="1173432"/>
            <a:ext cx="2868529" cy="2340001"/>
            <a:chOff x="7616591" y="1162799"/>
            <a:chExt cx="2717310" cy="2340001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7619501" y="1173600"/>
              <a:ext cx="27144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618801" y="1162799"/>
              <a:ext cx="2714400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Количество семей, улучшивших жилищные условия, тыс. семей в год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7616591" y="1980000"/>
              <a:ext cx="2716610" cy="914353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56,5/43,0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(76,1%)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1544100" y="3690001"/>
            <a:ext cx="2900200" cy="2332799"/>
            <a:chOff x="1810800" y="3690001"/>
            <a:chExt cx="2905200" cy="2332799"/>
          </a:xfrm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1810800" y="3693600"/>
              <a:ext cx="29052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1828799" y="3690001"/>
              <a:ext cx="2882201" cy="7744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Количество граждан, расселенных из аварийного жилищного фонда, </a:t>
              </a:r>
            </a:p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тыс.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человек*</a:t>
              </a:r>
              <a:endParaRPr lang="ru-RU" sz="1400" dirty="0">
                <a:solidFill>
                  <a:srgbClr val="FF0000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1826399" y="4612604"/>
              <a:ext cx="2885301" cy="100995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19,61/25,24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(128,7%)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56" name="Picture 2" descr="https://im0-tub-ru.yandex.net/i?id=4c6e829570cdf00d6951269eeaa81e79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227" y="456362"/>
            <a:ext cx="847163" cy="82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BEB-67EF-4904-BFC7-368C6AB933FC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354134" y="6230409"/>
            <a:ext cx="11556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rgbClr val="203864"/>
                </a:solidFill>
                <a:latin typeface="Franklin Gothic Medium"/>
              </a:rPr>
              <a:t>* </a:t>
            </a:r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Плановые значения показателей указаны в соответствии с соглашением, заключенным с Минстроем России о реализации о реализации регионального проекта</a:t>
            </a:r>
          </a:p>
          <a:p>
            <a:r>
              <a:rPr lang="ru-RU" sz="1000" dirty="0">
                <a:solidFill>
                  <a:srgbClr val="203864"/>
                </a:solidFill>
                <a:latin typeface="Franklin Gothic Medium"/>
              </a:rPr>
              <a:t>«Обеспечение устойчивого сокращения непригодного для проживания жилищного фонда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7734300" y="3690000"/>
            <a:ext cx="2906100" cy="2332800"/>
            <a:chOff x="7429500" y="3690000"/>
            <a:chExt cx="2906100" cy="2332800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7429500" y="3693600"/>
              <a:ext cx="29061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7429500" y="3690000"/>
              <a:ext cx="2903701" cy="772173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Количество квадратных метров расселенного аварийного жилищного фонда, тыс. кв. м в год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* </a:t>
              </a:r>
              <a:endParaRPr lang="ru-RU" sz="1400" dirty="0">
                <a:solidFill>
                  <a:srgbClr val="203864"/>
                </a:solidFill>
                <a:latin typeface="Franklin Gothic Medium" panose="020B0603020102020204" pitchFamily="34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7429500" y="4611600"/>
              <a:ext cx="2903701" cy="1009955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308,75 /365,17</a:t>
              </a:r>
            </a:p>
            <a:p>
              <a:pPr algn="ctr"/>
              <a:r>
                <a:rPr lang="ru-RU" sz="1400" b="1" dirty="0" smtClean="0">
                  <a:solidFill>
                    <a:srgbClr val="00B050"/>
                  </a:solidFill>
                  <a:latin typeface="Franklin Gothic Medium" pitchFamily="34" charset="0"/>
                </a:rPr>
                <a:t>(118,3%)</a:t>
              </a:r>
              <a:endParaRPr lang="ru-RU" sz="1400" b="1" dirty="0">
                <a:solidFill>
                  <a:srgbClr val="00B050"/>
                </a:solidFill>
                <a:latin typeface="Franklin Gothic Medium" pitchFamily="34" charset="0"/>
              </a:endParaRPr>
            </a:p>
          </p:txBody>
        </p:sp>
      </p:grpSp>
      <p:pic>
        <p:nvPicPr>
          <p:cNvPr id="70" name="Picture 6" descr="http://cdn.onlinewebfonts.com/svg/download_63760.png"/>
          <p:cNvPicPr>
            <a:picLocks noChangeAspect="1" noChangeArrowheads="1"/>
          </p:cNvPicPr>
          <p:nvPr/>
        </p:nvPicPr>
        <p:blipFill>
          <a:blip r:embed="rId3" cstate="print"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136" y="4247507"/>
            <a:ext cx="1618754" cy="161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па 25"/>
          <p:cNvGrpSpPr/>
          <p:nvPr/>
        </p:nvGrpSpPr>
        <p:grpSpPr>
          <a:xfrm>
            <a:off x="4535462" y="1173600"/>
            <a:ext cx="3198837" cy="2329563"/>
            <a:chOff x="4444300" y="2674437"/>
            <a:chExt cx="3290000" cy="2329563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4445000" y="2674800"/>
              <a:ext cx="3289300" cy="2329200"/>
            </a:xfrm>
            <a:prstGeom prst="roundRect">
              <a:avLst>
                <a:gd name="adj" fmla="val 0"/>
              </a:avLst>
            </a:prstGeom>
            <a:solidFill>
              <a:schemeClr val="lt1">
                <a:alpha val="71000"/>
              </a:schemeClr>
            </a:solidFill>
            <a:ln w="1270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black"/>
                </a:solidFill>
                <a:latin typeface="Franklin Gothic Medium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4727239" y="2674437"/>
              <a:ext cx="2714400" cy="6912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defRPr sz="1862" b="0" i="0" u="none" strike="noStrike" kern="1200" spc="0" baseline="0">
                  <a:solidFill>
                    <a:prstClr val="black"/>
                  </a:solidFill>
                  <a:latin typeface="+mn-lt"/>
                  <a:ea typeface="+mn-ea"/>
                  <a:cs typeface="+mn-cs"/>
                </a:defRPr>
              </a:pP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Общая площадь жилых помещений, 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  <a:cs typeface="Times New Roman" panose="02020603050405020304" pitchFamily="18" charset="0"/>
                </a:rPr>
                <a:t>приходящихся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 в среднем </a:t>
              </a:r>
              <a:r>
                <a:rPr lang="ru-RU" sz="1400" dirty="0" smtClean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на </a:t>
              </a:r>
              <a:r>
                <a:rPr lang="ru-RU" sz="1400" dirty="0">
                  <a:solidFill>
                    <a:srgbClr val="203864"/>
                  </a:solidFill>
                  <a:latin typeface="Franklin Gothic Medium" panose="020B0603020102020204" pitchFamily="34" charset="0"/>
                </a:rPr>
                <a:t>1 жителя, кв. м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444300" y="3480837"/>
              <a:ext cx="3290000" cy="915358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 algn="ctr"/>
              <a:r>
                <a:rPr lang="ru-RU" sz="1400" dirty="0" smtClean="0">
                  <a:solidFill>
                    <a:srgbClr val="2E75B6"/>
                  </a:solidFill>
                  <a:latin typeface="Franklin Gothic Medium" pitchFamily="34" charset="0"/>
                </a:rPr>
                <a:t>план/факт</a:t>
              </a:r>
            </a:p>
            <a:p>
              <a:pPr algn="ctr"/>
              <a:endParaRPr lang="ru-RU" sz="1400" dirty="0">
                <a:solidFill>
                  <a:srgbClr val="2E75B6"/>
                </a:solidFill>
                <a:latin typeface="Franklin Gothic Medium" pitchFamily="34" charset="0"/>
              </a:endParaRPr>
            </a:p>
            <a:p>
              <a:pPr algn="ctr"/>
              <a:r>
                <a:rPr lang="ru-RU" sz="1400" b="1" dirty="0" smtClean="0">
                  <a:solidFill>
                    <a:srgbClr val="2E75B6"/>
                  </a:solidFill>
                  <a:latin typeface="Franklin Gothic Medium" pitchFamily="34" charset="0"/>
                </a:rPr>
                <a:t>22,4/-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5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18188</TotalTime>
  <Words>2723</Words>
  <Application>Microsoft Office PowerPoint</Application>
  <PresentationFormat>Произвольный</PresentationFormat>
  <Paragraphs>458</Paragraphs>
  <Slides>20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11_Office Theme</vt:lpstr>
      <vt:lpstr>Об итогах реализации государственной программы  Ханты-Мансийского автономного округа - Югры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Региональный проект «Жилье»</dc:title>
  <dc:creator>Бобарыкин Дмитрий Николаевич</dc:creator>
  <cp:lastModifiedBy>Кривошеенко Антон Владимирович</cp:lastModifiedBy>
  <cp:revision>817</cp:revision>
  <cp:lastPrinted>2023-11-27T09:25:34Z</cp:lastPrinted>
  <dcterms:created xsi:type="dcterms:W3CDTF">2019-11-06T04:54:21Z</dcterms:created>
  <dcterms:modified xsi:type="dcterms:W3CDTF">2023-11-28T16:11:39Z</dcterms:modified>
</cp:coreProperties>
</file>